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4"/>
  </p:sldMasterIdLst>
  <p:notesMasterIdLst>
    <p:notesMasterId r:id="rId30"/>
  </p:notesMasterIdLst>
  <p:handoutMasterIdLst>
    <p:handoutMasterId r:id="rId31"/>
  </p:handoutMasterIdLst>
  <p:sldIdLst>
    <p:sldId id="264" r:id="rId5"/>
    <p:sldId id="291" r:id="rId6"/>
    <p:sldId id="278" r:id="rId7"/>
    <p:sldId id="276" r:id="rId8"/>
    <p:sldId id="295" r:id="rId9"/>
    <p:sldId id="296" r:id="rId10"/>
    <p:sldId id="283" r:id="rId11"/>
    <p:sldId id="289" r:id="rId12"/>
    <p:sldId id="280" r:id="rId13"/>
    <p:sldId id="284" r:id="rId14"/>
    <p:sldId id="288" r:id="rId15"/>
    <p:sldId id="282" r:id="rId16"/>
    <p:sldId id="287" r:id="rId17"/>
    <p:sldId id="286" r:id="rId18"/>
    <p:sldId id="290" r:id="rId19"/>
    <p:sldId id="293" r:id="rId20"/>
    <p:sldId id="294" r:id="rId21"/>
    <p:sldId id="297" r:id="rId22"/>
    <p:sldId id="298" r:id="rId23"/>
    <p:sldId id="299" r:id="rId24"/>
    <p:sldId id="300" r:id="rId25"/>
    <p:sldId id="301" r:id="rId26"/>
    <p:sldId id="302" r:id="rId27"/>
    <p:sldId id="303" r:id="rId28"/>
    <p:sldId id="304" r:id="rId2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65"/>
    <a:srgbClr val="78BE21"/>
    <a:srgbClr val="000000"/>
    <a:srgbClr val="E8E8E8"/>
    <a:srgbClr val="0D0D0D"/>
    <a:srgbClr val="B20738"/>
    <a:srgbClr val="00A3E2"/>
    <a:srgbClr val="2C2C2C"/>
    <a:srgbClr val="F5F5F5"/>
    <a:srgbClr val="3838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89884" autoAdjust="0"/>
  </p:normalViewPr>
  <p:slideViewPr>
    <p:cSldViewPr snapToGrid="0">
      <p:cViewPr varScale="1">
        <p:scale>
          <a:sx n="112" d="100"/>
          <a:sy n="112" d="100"/>
        </p:scale>
        <p:origin x="414"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0" d="100"/>
          <a:sy n="90" d="100"/>
        </p:scale>
        <p:origin x="2604"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latin typeface="Calibri" panose="020F0502020204030204" pitchFamily="34" charset="0"/>
            </a:endParaRP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2A04DE5-F1A9-4D45-BF54-BEFDBA739CA2}" type="datetimeFigureOut">
              <a:rPr lang="en-US" smtClean="0">
                <a:latin typeface="Calibri" panose="020F0502020204030204" pitchFamily="34" charset="0"/>
              </a:rPr>
              <a:t>11/21/2019</a:t>
            </a:fld>
            <a:endParaRPr lang="en-US" dirty="0">
              <a:latin typeface="Calibri" panose="020F0502020204030204" pitchFamily="34" charset="0"/>
            </a:endParaRP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latin typeface="Calibri" panose="020F0502020204030204" pitchFamily="34" charset="0"/>
            </a:endParaRP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3886E1E-70B3-41D2-AD41-BEE4979EC759}"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atin typeface="Calibri" panose="020F0502020204030204" pitchFamily="34" charset="0"/>
              </a:defRPr>
            </a:lvl1pPr>
          </a:lstStyle>
          <a:p>
            <a:fld id="{A50CD39D-89B0-4C68-805A-35C75A7C20C8}" type="datetimeFigureOut">
              <a:rPr lang="en-US" smtClean="0"/>
              <a:pPr/>
              <a:t>11/21/2019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atin typeface="Calibri" panose="020F0502020204030204" pitchFamily="34" charset="0"/>
              </a:defRPr>
            </a:lvl1pPr>
          </a:lstStyle>
          <a:p>
            <a:fld id="{F9F08466-AEA7-4FC0-9459-6A32F61DA297}" type="slidenum">
              <a:rPr lang="en-US" smtClean="0"/>
              <a:pPr/>
              <a:t>‹#›</a:t>
            </a:fld>
            <a:endParaRPr lang="en-US" dirty="0"/>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mn-lt"/>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1</a:t>
            </a:fld>
            <a:endParaRPr lang="en-US" dirty="0"/>
          </a:p>
        </p:txBody>
      </p:sp>
    </p:spTree>
    <p:extLst>
      <p:ext uri="{BB962C8B-B14F-4D97-AF65-F5344CB8AC3E}">
        <p14:creationId xmlns:p14="http://schemas.microsoft.com/office/powerpoint/2010/main" val="22948314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p:bg bwMode="gray">
      <p:bgPr>
        <a:solidFill>
          <a:schemeClr val="bg1"/>
        </a:solidFill>
        <a:effectLst/>
      </p:bgPr>
    </p:bg>
    <p:spTree>
      <p:nvGrpSpPr>
        <p:cNvPr id="1" name=""/>
        <p:cNvGrpSpPr/>
        <p:nvPr/>
      </p:nvGrpSpPr>
      <p:grpSpPr>
        <a:xfrm>
          <a:off x="0" y="0"/>
          <a:ext cx="0" cy="0"/>
          <a:chOff x="0" y="0"/>
          <a:chExt cx="0" cy="0"/>
        </a:xfrm>
      </p:grpSpPr>
      <p:sp>
        <p:nvSpPr>
          <p:cNvPr id="10" name="Rectangle 1"/>
          <p:cNvSpPr txBox="1">
            <a:spLocks/>
          </p:cNvSpPr>
          <p:nvPr userDrawn="1"/>
        </p:nvSpPr>
        <p:spPr bwMode="black">
          <a:xfrm>
            <a:off x="0" y="4092602"/>
            <a:ext cx="12192000" cy="1295182"/>
          </a:xfrm>
          <a:prstGeom prst="rect">
            <a:avLst/>
          </a:prstGeom>
          <a:solidFill>
            <a:schemeClr val="accent1"/>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12" name="Title 2"/>
          <p:cNvSpPr>
            <a:spLocks noGrp="1"/>
          </p:cNvSpPr>
          <p:nvPr>
            <p:ph type="ctrTitle" hasCustomPrompt="1"/>
          </p:nvPr>
        </p:nvSpPr>
        <p:spPr bwMode="white">
          <a:xfrm>
            <a:off x="266700" y="4092602"/>
            <a:ext cx="11658600" cy="1295182"/>
          </a:xfrm>
          <a:noFill/>
        </p:spPr>
        <p:txBody>
          <a:bodyPr wrap="square" lIns="182880" tIns="91440" rIns="182880" bIns="91440" anchor="ctr">
            <a:normAutofit/>
          </a:bodyPr>
          <a:lstStyle>
            <a:lvl1pPr algn="ctr">
              <a:defRPr sz="3600">
                <a:solidFill>
                  <a:schemeClr val="bg1"/>
                </a:solidFill>
              </a:defRPr>
            </a:lvl1pPr>
          </a:lstStyle>
          <a:p>
            <a:r>
              <a:rPr lang="en-US" dirty="0" smtClean="0"/>
              <a:t>Click to enter the slideshow title</a:t>
            </a:r>
            <a:endParaRPr lang="en-US" dirty="0"/>
          </a:p>
        </p:txBody>
      </p:sp>
      <p:sp>
        <p:nvSpPr>
          <p:cNvPr id="3" name="Rectangle 3"/>
          <p:cNvSpPr/>
          <p:nvPr userDrawn="1"/>
        </p:nvSpPr>
        <p:spPr bwMode="white">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6" name="Text Placeholder 4"/>
          <p:cNvSpPr>
            <a:spLocks noGrp="1"/>
          </p:cNvSpPr>
          <p:nvPr>
            <p:ph type="body" sz="quarter" idx="17" hasCustomPrompt="1"/>
          </p:nvPr>
        </p:nvSpPr>
        <p:spPr bwMode="black">
          <a:xfrm>
            <a:off x="838200" y="5644883"/>
            <a:ext cx="10515600" cy="711465"/>
          </a:xfrm>
        </p:spPr>
        <p:txBody>
          <a:bodyPr>
            <a:normAutofit/>
          </a:bodyPr>
          <a:lstStyle>
            <a:lvl1pPr marL="0" indent="0" algn="ctr">
              <a:buNone/>
              <a:defRPr sz="2400">
                <a:solidFill>
                  <a:schemeClr val="tx2"/>
                </a:solidFill>
              </a:defRPr>
            </a:lvl1pPr>
          </a:lstStyle>
          <a:p>
            <a:pPr lvl="0"/>
            <a:r>
              <a:rPr lang="en-US" dirty="0" err="1" smtClean="0"/>
              <a:t>Firstname</a:t>
            </a:r>
            <a:r>
              <a:rPr lang="en-US" dirty="0" smtClean="0"/>
              <a:t> </a:t>
            </a:r>
            <a:r>
              <a:rPr lang="en-US" dirty="0" err="1" smtClean="0"/>
              <a:t>Lastname</a:t>
            </a:r>
            <a:r>
              <a:rPr lang="en-US" dirty="0" smtClean="0"/>
              <a:t> | Job Title</a:t>
            </a:r>
            <a:endParaRPr lang="en-US" dirty="0"/>
          </a:p>
        </p:txBody>
      </p:sp>
      <p:sp>
        <p:nvSpPr>
          <p:cNvPr id="18" name="Date Placeholder 5"/>
          <p:cNvSpPr>
            <a:spLocks noGrp="1"/>
          </p:cNvSpPr>
          <p:nvPr>
            <p:ph type="dt" sz="half" idx="15"/>
          </p:nvPr>
        </p:nvSpPr>
        <p:spPr bwMode="black"/>
        <p:txBody>
          <a:bodyPr/>
          <a:lstStyle/>
          <a:p>
            <a:fld id="{D7ED242C-24FB-43A0-BCB6-43756FC812F6}" type="datetime1">
              <a:rPr lang="en-US" smtClean="0"/>
              <a:t>11/21/2019</a:t>
            </a:fld>
            <a:endParaRPr lang="en-US" dirty="0"/>
          </a:p>
        </p:txBody>
      </p:sp>
      <p:sp>
        <p:nvSpPr>
          <p:cNvPr id="9"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smtClean="0"/>
              <a:t>Optional Tagline Goes Here </a:t>
            </a:r>
            <a:r>
              <a:rPr lang="en-US" dirty="0" smtClean="0">
                <a:solidFill>
                  <a:schemeClr val="accent1"/>
                </a:solidFill>
              </a:rPr>
              <a:t>|</a:t>
            </a:r>
            <a:r>
              <a:rPr lang="en-US" dirty="0" smtClean="0"/>
              <a:t> mn.gov/</a:t>
            </a:r>
            <a:r>
              <a:rPr lang="en-US" dirty="0" err="1" smtClean="0"/>
              <a:t>websiteurl</a:t>
            </a:r>
            <a:endParaRPr lang="en-US" dirty="0"/>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pPr/>
              <a:t>‹#›</a:t>
            </a:fld>
            <a:endParaRPr lang="en-US" dirty="0"/>
          </a:p>
        </p:txBody>
      </p:sp>
      <p:pic>
        <p:nvPicPr>
          <p:cNvPr id="11" name="Picture 8" descr="Minnesota Department of Natural Resources log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3114897" y="1246686"/>
            <a:ext cx="5962206" cy="1810386"/>
          </a:xfrm>
          <a:prstGeom prst="rect">
            <a:avLst/>
          </a:prstGeom>
        </p:spPr>
      </p:pic>
    </p:spTree>
    <p:extLst>
      <p:ext uri="{BB962C8B-B14F-4D97-AF65-F5344CB8AC3E}">
        <p14:creationId xmlns:p14="http://schemas.microsoft.com/office/powerpoint/2010/main" val="336811918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bwMode="gray">
      <p:bgPr>
        <a:solidFill>
          <a:schemeClr val="bg1"/>
        </a:solid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smtClean="0"/>
              <a:t>Click to edit Master title style</a:t>
            </a:r>
            <a:endParaRPr lang="en-US" dirty="0"/>
          </a:p>
        </p:txBody>
      </p:sp>
      <p:sp>
        <p:nvSpPr>
          <p:cNvPr id="5" name="Content Placeholder 2"/>
          <p:cNvSpPr>
            <a:spLocks noGrp="1"/>
          </p:cNvSpPr>
          <p:nvPr>
            <p:ph sz="quarter" idx="10"/>
          </p:nvPr>
        </p:nvSpPr>
        <p:spPr bwMode="gray">
          <a:xfrm>
            <a:off x="838200" y="1366345"/>
            <a:ext cx="10515600" cy="4788393"/>
          </a:xfrm>
          <a:noFill/>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3"/>
          <p:cNvSpPr>
            <a:spLocks noGrp="1"/>
          </p:cNvSpPr>
          <p:nvPr>
            <p:ph type="dt" sz="half" idx="11"/>
          </p:nvPr>
        </p:nvSpPr>
        <p:spPr bwMode="black">
          <a:xfrm>
            <a:off x="838200" y="6356350"/>
            <a:ext cx="1358590" cy="365125"/>
          </a:xfrm>
        </p:spPr>
        <p:txBody>
          <a:bodyPr/>
          <a:lstStyle/>
          <a:p>
            <a:fld id="{66C283A4-7960-4BFD-B3A5-A2CC5BB2A473}" type="datetime1">
              <a:rPr lang="en-US" smtClean="0"/>
              <a:t>11/21/2019</a:t>
            </a:fld>
            <a:endParaRPr lang="en-US" dirty="0"/>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smtClean="0"/>
              <a:t>Optional Tagline Goes Here </a:t>
            </a:r>
            <a:r>
              <a:rPr lang="en-US" dirty="0" smtClean="0">
                <a:solidFill>
                  <a:schemeClr val="accent1"/>
                </a:solidFill>
              </a:rPr>
              <a:t>|</a:t>
            </a:r>
            <a:r>
              <a:rPr lang="en-US" dirty="0" smtClean="0"/>
              <a:t> mn.gov/</a:t>
            </a:r>
            <a:r>
              <a:rPr lang="en-US" dirty="0" err="1" smtClean="0"/>
              <a:t>websiteurl</a:t>
            </a:r>
            <a:endParaRPr lang="en-US" dirty="0"/>
          </a:p>
        </p:txBody>
      </p:sp>
      <p:sp>
        <p:nvSpPr>
          <p:cNvPr id="9" name="Slide Number Placeholder 5"/>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5976574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smtClean="0"/>
              <a:t>Click to edit Master title style</a:t>
            </a:r>
            <a:endParaRPr lang="en-US" dirty="0"/>
          </a:p>
        </p:txBody>
      </p:sp>
      <p:sp>
        <p:nvSpPr>
          <p:cNvPr id="5" name="Content Placeholder 2"/>
          <p:cNvSpPr>
            <a:spLocks noGrp="1"/>
          </p:cNvSpPr>
          <p:nvPr>
            <p:ph sz="quarter" idx="10"/>
          </p:nvPr>
        </p:nvSpPr>
        <p:spPr bwMode="white">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3"/>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11/21/2019</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smtClean="0"/>
              <a:t>Optional Tagline Goes Here </a:t>
            </a:r>
            <a:r>
              <a:rPr lang="en-US" dirty="0" smtClean="0">
                <a:solidFill>
                  <a:schemeClr val="accent2"/>
                </a:solidFill>
              </a:rPr>
              <a:t>|</a:t>
            </a:r>
            <a:r>
              <a:rPr lang="en-US" dirty="0" smtClean="0"/>
              <a:t> mn.gov/</a:t>
            </a:r>
            <a:r>
              <a:rPr lang="en-US" dirty="0" err="1" smtClean="0"/>
              <a:t>websiteurl</a:t>
            </a:r>
            <a:endParaRPr lang="en-US" dirty="0"/>
          </a:p>
        </p:txBody>
      </p:sp>
      <p:sp>
        <p:nvSpPr>
          <p:cNvPr id="9" name="Slide Number Placeholder 5"/>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6798105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olid Blue)">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smtClean="0"/>
              <a:t>Click to edit Master title style</a:t>
            </a:r>
            <a:endParaRPr lang="en-US" dirty="0"/>
          </a:p>
        </p:txBody>
      </p:sp>
      <p:sp>
        <p:nvSpPr>
          <p:cNvPr id="5" name="Content Placeholder 2"/>
          <p:cNvSpPr>
            <a:spLocks noGrp="1"/>
          </p:cNvSpPr>
          <p:nvPr>
            <p:ph sz="quarter" idx="10"/>
          </p:nvPr>
        </p:nvSpPr>
        <p:spPr bwMode="white">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3"/>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11/21/2019</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smtClean="0"/>
              <a:t>Optional Tagline Goes Here </a:t>
            </a:r>
            <a:r>
              <a:rPr lang="en-US" dirty="0" smtClean="0">
                <a:solidFill>
                  <a:schemeClr val="accent2"/>
                </a:solidFill>
              </a:rPr>
              <a:t>|</a:t>
            </a:r>
            <a:r>
              <a:rPr lang="en-US" dirty="0" smtClean="0"/>
              <a:t> mn.gov/</a:t>
            </a:r>
            <a:r>
              <a:rPr lang="en-US" dirty="0" err="1" smtClean="0"/>
              <a:t>websiteurl</a:t>
            </a:r>
            <a:endParaRPr lang="en-US" dirty="0"/>
          </a:p>
        </p:txBody>
      </p:sp>
      <p:sp>
        <p:nvSpPr>
          <p:cNvPr id="9" name="Slide Number Placeholder 5"/>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302577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olid Ligh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smtClean="0"/>
              <a:t>Click to edit Master title style</a:t>
            </a:r>
            <a:endParaRPr lang="en-US" dirty="0"/>
          </a:p>
        </p:txBody>
      </p:sp>
      <p:sp>
        <p:nvSpPr>
          <p:cNvPr id="5" name="Content Placeholder 2"/>
          <p:cNvSpPr>
            <a:spLocks noGrp="1"/>
          </p:cNvSpPr>
          <p:nvPr>
            <p:ph sz="quarter" idx="10"/>
          </p:nvPr>
        </p:nvSpPr>
        <p:spPr bwMode="gray">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11/21/2019</a:t>
            </a:fld>
            <a:endParaRPr lang="en-US" dirty="0"/>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smtClean="0"/>
              <a:t>Optional Tagline Goes Here </a:t>
            </a:r>
            <a:r>
              <a:rPr lang="en-US" dirty="0" smtClean="0">
                <a:solidFill>
                  <a:schemeClr val="accent1"/>
                </a:solidFill>
              </a:rPr>
              <a:t>|</a:t>
            </a:r>
            <a:r>
              <a:rPr lang="en-US" dirty="0" smtClean="0"/>
              <a:t> mn.gov/</a:t>
            </a:r>
            <a:r>
              <a:rPr lang="en-US" dirty="0" err="1" smtClean="0"/>
              <a:t>websiteurl</a:t>
            </a:r>
            <a:endParaRPr lang="en-US" dirty="0"/>
          </a:p>
        </p:txBody>
      </p:sp>
      <p:sp>
        <p:nvSpPr>
          <p:cNvPr id="10"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82487082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Solid White, Image)">
    <p:bg bwMode="black">
      <p:bgPr>
        <a:solidFill>
          <a:schemeClr val="bg1"/>
        </a:solid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tx1"/>
                </a:solidFill>
              </a:defRPr>
            </a:lvl1pPr>
          </a:lstStyle>
          <a:p>
            <a:r>
              <a:rPr lang="en-US" smtClean="0"/>
              <a:t>Click to edit Master title style</a:t>
            </a:r>
            <a:endParaRPr lang="en-US" dirty="0"/>
          </a:p>
        </p:txBody>
      </p:sp>
      <p:sp>
        <p:nvSpPr>
          <p:cNvPr id="13" name="Content Placeholder 2"/>
          <p:cNvSpPr>
            <a:spLocks noGrp="1"/>
          </p:cNvSpPr>
          <p:nvPr>
            <p:ph sz="quarter" idx="10"/>
          </p:nvPr>
        </p:nvSpPr>
        <p:spPr bwMode="white">
          <a:xfrm>
            <a:off x="838200" y="1366345"/>
            <a:ext cx="6234953" cy="4788393"/>
          </a:xfrm>
        </p:spPr>
        <p:txBody>
          <a:bodyPr/>
          <a:lstStyle>
            <a:lvl1pPr>
              <a:buClr>
                <a:schemeClr val="tx1"/>
              </a:buClr>
              <a:defRPr>
                <a:solidFill>
                  <a:schemeClr val="tx2"/>
                </a:solidFill>
              </a:defRPr>
            </a:lvl1pPr>
            <a:lvl2pPr>
              <a:buClr>
                <a:schemeClr val="tx1"/>
              </a:buClr>
              <a:defRPr>
                <a:solidFill>
                  <a:schemeClr val="tx2"/>
                </a:solidFill>
              </a:defRPr>
            </a:lvl2pPr>
            <a:lvl3pPr>
              <a:buClr>
                <a:schemeClr val="tx1"/>
              </a:buClr>
              <a:defRPr>
                <a:solidFill>
                  <a:schemeClr val="tx2"/>
                </a:solidFill>
              </a:defRPr>
            </a:lvl3pPr>
            <a:lvl4pPr>
              <a:buClr>
                <a:schemeClr val="tx1"/>
              </a:buClr>
              <a:defRPr>
                <a:solidFill>
                  <a:schemeClr val="tx2"/>
                </a:solidFill>
              </a:defRPr>
            </a:lvl4pPr>
            <a:lvl5pPr>
              <a:buClr>
                <a:schemeClr val="tx1"/>
              </a:buCl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Picture Placeholder 3"/>
          <p:cNvSpPr>
            <a:spLocks noGrp="1"/>
          </p:cNvSpPr>
          <p:nvPr>
            <p:ph type="pic" sz="quarter" idx="13"/>
          </p:nvPr>
        </p:nvSpPr>
        <p:spPr bwMode="ltGray">
          <a:xfrm>
            <a:off x="7653566" y="1364826"/>
            <a:ext cx="4538434" cy="4538434"/>
          </a:xfrm>
        </p:spPr>
        <p:txBody>
          <a:bodyPr/>
          <a:lstStyle>
            <a:lvl1pPr>
              <a:buClr>
                <a:schemeClr val="tx1"/>
              </a:buClr>
              <a:defRPr>
                <a:solidFill>
                  <a:schemeClr val="tx2"/>
                </a:solidFill>
              </a:defRPr>
            </a:lvl1pPr>
          </a:lstStyle>
          <a:p>
            <a:r>
              <a:rPr lang="en-US" smtClean="0"/>
              <a:t>Click icon to add picture</a:t>
            </a:r>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tx2"/>
                </a:solidFill>
              </a:defRPr>
            </a:lvl1pPr>
          </a:lstStyle>
          <a:p>
            <a:fld id="{F4B91AA0-3BA7-4036-A3DA-317C6C4FFA29}" type="datetime1">
              <a:rPr lang="en-US" smtClean="0"/>
              <a:pPr/>
              <a:t>11/21/2019</a:t>
            </a:fld>
            <a:endParaRPr lang="en-US" dirty="0"/>
          </a:p>
        </p:txBody>
      </p:sp>
      <p:sp>
        <p:nvSpPr>
          <p:cNvPr id="7"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tx2"/>
                </a:solidFill>
              </a:defRPr>
            </a:lvl1pPr>
          </a:lstStyle>
          <a:p>
            <a:r>
              <a:rPr lang="en-US" dirty="0" smtClean="0"/>
              <a:t>Optional Tagline Goes Here </a:t>
            </a:r>
            <a:r>
              <a:rPr lang="en-US" dirty="0" smtClean="0">
                <a:solidFill>
                  <a:schemeClr val="tx1"/>
                </a:solidFill>
              </a:rPr>
              <a:t>|</a:t>
            </a:r>
            <a:r>
              <a:rPr lang="en-US" dirty="0" smtClean="0"/>
              <a:t> mn.gov/</a:t>
            </a:r>
            <a:r>
              <a:rPr lang="en-US" dirty="0" err="1" smtClean="0"/>
              <a:t>websiteurl</a:t>
            </a:r>
            <a:endParaRPr lang="en-US" dirty="0"/>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5392692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Solid Dark, Image)">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smtClean="0"/>
              <a:t>Click to edit Master title style</a:t>
            </a:r>
            <a:endParaRPr lang="en-US" dirty="0"/>
          </a:p>
        </p:txBody>
      </p:sp>
      <p:sp>
        <p:nvSpPr>
          <p:cNvPr id="11" name="Content Placeholder 2"/>
          <p:cNvSpPr>
            <a:spLocks noGrp="1"/>
          </p:cNvSpPr>
          <p:nvPr>
            <p:ph sz="quarter" idx="10"/>
          </p:nvPr>
        </p:nvSpPr>
        <p:spPr bwMode="white">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Picture Placeholder 3"/>
          <p:cNvSpPr>
            <a:spLocks noGrp="1"/>
          </p:cNvSpPr>
          <p:nvPr>
            <p:ph type="pic" sz="quarter" idx="13"/>
          </p:nvPr>
        </p:nvSpPr>
        <p:spPr bwMode="ltGray">
          <a:xfrm>
            <a:off x="7653566" y="1364826"/>
            <a:ext cx="4538434" cy="4538434"/>
          </a:xfrm>
        </p:spPr>
        <p:txBody>
          <a:bodyPr/>
          <a:lstStyle>
            <a:lvl1pPr>
              <a:buClr>
                <a:schemeClr val="accent2"/>
              </a:buClr>
              <a:defRPr>
                <a:solidFill>
                  <a:schemeClr val="bg1"/>
                </a:solidFill>
              </a:defRPr>
            </a:lvl1pPr>
          </a:lstStyle>
          <a:p>
            <a:r>
              <a:rPr lang="en-US" smtClean="0"/>
              <a:t>Click icon to add picture</a:t>
            </a:r>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11/21/2019</a:t>
            </a:fld>
            <a:endParaRPr lang="en-US" dirty="0"/>
          </a:p>
        </p:txBody>
      </p:sp>
      <p:sp>
        <p:nvSpPr>
          <p:cNvPr id="7"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smtClean="0"/>
              <a:t>Optional Tagline Goes Here </a:t>
            </a:r>
            <a:r>
              <a:rPr lang="en-US" dirty="0" smtClean="0">
                <a:solidFill>
                  <a:schemeClr val="accent2"/>
                </a:solidFill>
              </a:rPr>
              <a:t>|</a:t>
            </a:r>
            <a:r>
              <a:rPr lang="en-US" dirty="0" smtClean="0"/>
              <a:t> mn.gov/</a:t>
            </a:r>
            <a:r>
              <a:rPr lang="en-US" dirty="0" err="1" smtClean="0"/>
              <a:t>websiteurl</a:t>
            </a:r>
            <a:endParaRPr lang="en-US" dirty="0"/>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3898785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Solid Blue, Image)">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smtClean="0"/>
              <a:t>Click to edit Master title style</a:t>
            </a:r>
            <a:endParaRPr lang="en-US" dirty="0"/>
          </a:p>
        </p:txBody>
      </p:sp>
      <p:sp>
        <p:nvSpPr>
          <p:cNvPr id="10" name="Content Placeholder 2"/>
          <p:cNvSpPr>
            <a:spLocks noGrp="1"/>
          </p:cNvSpPr>
          <p:nvPr>
            <p:ph sz="quarter" idx="10"/>
          </p:nvPr>
        </p:nvSpPr>
        <p:spPr bwMode="white">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Picture Placeholder 3"/>
          <p:cNvSpPr>
            <a:spLocks noGrp="1"/>
          </p:cNvSpPr>
          <p:nvPr>
            <p:ph type="pic" sz="quarter" idx="13"/>
          </p:nvPr>
        </p:nvSpPr>
        <p:spPr bwMode="ltGray">
          <a:xfrm>
            <a:off x="7653566" y="1364826"/>
            <a:ext cx="4538434" cy="4538434"/>
          </a:xfrm>
        </p:spPr>
        <p:txBody>
          <a:bodyPr/>
          <a:lstStyle>
            <a:lvl1pPr>
              <a:buClr>
                <a:schemeClr val="accent2"/>
              </a:buClr>
              <a:defRPr>
                <a:solidFill>
                  <a:schemeClr val="bg1"/>
                </a:solidFill>
              </a:defRPr>
            </a:lvl1pPr>
          </a:lstStyle>
          <a:p>
            <a:r>
              <a:rPr lang="en-US" smtClean="0"/>
              <a:t>Click icon to add picture</a:t>
            </a:r>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11/21/2019</a:t>
            </a:fld>
            <a:endParaRPr lang="en-US" dirty="0"/>
          </a:p>
        </p:txBody>
      </p:sp>
      <p:sp>
        <p:nvSpPr>
          <p:cNvPr id="7"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smtClean="0"/>
              <a:t>Optional Tagline Goes Here </a:t>
            </a:r>
            <a:r>
              <a:rPr lang="en-US" dirty="0" smtClean="0">
                <a:solidFill>
                  <a:schemeClr val="accent2"/>
                </a:solidFill>
              </a:rPr>
              <a:t>|</a:t>
            </a:r>
            <a:r>
              <a:rPr lang="en-US" dirty="0" smtClean="0"/>
              <a:t> mn.gov/</a:t>
            </a:r>
            <a:r>
              <a:rPr lang="en-US" dirty="0" err="1" smtClean="0"/>
              <a:t>websiteurl</a:t>
            </a:r>
            <a:endParaRPr lang="en-US" dirty="0"/>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9450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Solid Light Gray, Image)">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smtClean="0"/>
              <a:t>Click to edit Master title style</a:t>
            </a:r>
            <a:endParaRPr lang="en-US" dirty="0"/>
          </a:p>
        </p:txBody>
      </p:sp>
      <p:sp>
        <p:nvSpPr>
          <p:cNvPr id="7" name="Content Placeholder 2"/>
          <p:cNvSpPr>
            <a:spLocks noGrp="1"/>
          </p:cNvSpPr>
          <p:nvPr>
            <p:ph sz="quarter" idx="10"/>
          </p:nvPr>
        </p:nvSpPr>
        <p:spPr bwMode="gray">
          <a:xfrm>
            <a:off x="838200" y="1366345"/>
            <a:ext cx="6234953" cy="4788393"/>
          </a:xfrm>
        </p:spPr>
        <p:txBody>
          <a:bodyPr/>
          <a:lstStyle>
            <a:lvl1pPr>
              <a:buClr>
                <a:schemeClr val="tx1"/>
              </a:buClr>
              <a:defRPr>
                <a:solidFill>
                  <a:schemeClr val="tx2"/>
                </a:solidFill>
              </a:defRPr>
            </a:lvl1pPr>
            <a:lvl2pPr>
              <a:buClr>
                <a:schemeClr val="tx1"/>
              </a:buClr>
              <a:defRPr>
                <a:solidFill>
                  <a:schemeClr val="tx2"/>
                </a:solidFill>
              </a:defRPr>
            </a:lvl2pPr>
            <a:lvl3pPr>
              <a:buClr>
                <a:schemeClr val="tx1"/>
              </a:buClr>
              <a:defRPr>
                <a:solidFill>
                  <a:schemeClr val="tx2"/>
                </a:solidFill>
              </a:defRPr>
            </a:lvl3pPr>
            <a:lvl4pPr>
              <a:buClr>
                <a:schemeClr val="tx1"/>
              </a:buClr>
              <a:defRPr>
                <a:solidFill>
                  <a:schemeClr val="tx2"/>
                </a:solidFill>
              </a:defRPr>
            </a:lvl4pPr>
            <a:lvl5pPr>
              <a:buClr>
                <a:schemeClr val="tx1"/>
              </a:buCl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3"/>
          <p:cNvSpPr>
            <a:spLocks noGrp="1"/>
          </p:cNvSpPr>
          <p:nvPr>
            <p:ph type="pic" sz="quarter" idx="13"/>
          </p:nvPr>
        </p:nvSpPr>
        <p:spPr bwMode="gray">
          <a:xfrm>
            <a:off x="7653566" y="1364826"/>
            <a:ext cx="4538434" cy="4538434"/>
          </a:xfrm>
        </p:spPr>
        <p:txBody>
          <a:bodyPr/>
          <a:lstStyle>
            <a:lvl1pPr>
              <a:buClr>
                <a:schemeClr val="tx1"/>
              </a:buClr>
              <a:defRPr>
                <a:solidFill>
                  <a:schemeClr val="tx2"/>
                </a:solidFill>
              </a:defRPr>
            </a:lvl1pPr>
          </a:lstStyle>
          <a:p>
            <a:r>
              <a:rPr lang="en-US" smtClean="0"/>
              <a:t>Click icon to add picture</a:t>
            </a:r>
            <a:endParaRPr lang="en-US" dirty="0"/>
          </a:p>
        </p:txBody>
      </p:sp>
      <p:sp>
        <p:nvSpPr>
          <p:cNvPr id="9" name="Date Placeholder 4"/>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11/21/2019</a:t>
            </a:fld>
            <a:endParaRPr lang="en-US" dirty="0"/>
          </a:p>
        </p:txBody>
      </p:sp>
      <p:sp>
        <p:nvSpPr>
          <p:cNvPr id="11"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smtClean="0"/>
              <a:t>Optional Tagline Goes Here </a:t>
            </a:r>
            <a:r>
              <a:rPr lang="en-US" dirty="0" smtClean="0">
                <a:solidFill>
                  <a:schemeClr val="accent1"/>
                </a:solidFill>
              </a:rPr>
              <a:t>|</a:t>
            </a:r>
            <a:r>
              <a:rPr lang="en-US" dirty="0" smtClean="0"/>
              <a:t> mn.gov/</a:t>
            </a:r>
            <a:r>
              <a:rPr lang="en-US" dirty="0" err="1" smtClean="0"/>
              <a:t>websiteurl</a:t>
            </a:r>
            <a:endParaRPr lang="en-US" dirty="0"/>
          </a:p>
        </p:txBody>
      </p:sp>
      <p:sp>
        <p:nvSpPr>
          <p:cNvPr id="10" name="Slide Number Placeholder 6"/>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8649004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Page (4-Up Vertical)">
    <p:bg bwMode="gray">
      <p:bgPr>
        <a:solidFill>
          <a:srgbClr val="E8E8E8"/>
        </a:solidFill>
        <a:effectLst/>
      </p:bgPr>
    </p:bg>
    <p:spTree>
      <p:nvGrpSpPr>
        <p:cNvPr id="1" name=""/>
        <p:cNvGrpSpPr/>
        <p:nvPr/>
      </p:nvGrpSpPr>
      <p:grpSpPr>
        <a:xfrm>
          <a:off x="0" y="0"/>
          <a:ext cx="0" cy="0"/>
          <a:chOff x="0" y="0"/>
          <a:chExt cx="0" cy="0"/>
        </a:xfrm>
      </p:grpSpPr>
      <p:sp>
        <p:nvSpPr>
          <p:cNvPr id="22"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smtClean="0"/>
              <a:t>Click to edit Master title style</a:t>
            </a:r>
            <a:endParaRPr lang="en-US" dirty="0"/>
          </a:p>
        </p:txBody>
      </p:sp>
      <p:sp>
        <p:nvSpPr>
          <p:cNvPr id="6" name="Picture Placeholder 3"/>
          <p:cNvSpPr>
            <a:spLocks noGrp="1"/>
          </p:cNvSpPr>
          <p:nvPr>
            <p:ph type="pic" sz="quarter" idx="13" hasCustomPrompt="1"/>
          </p:nvPr>
        </p:nvSpPr>
        <p:spPr bwMode="gray">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7" name="Text Placeholder 4"/>
          <p:cNvSpPr>
            <a:spLocks noGrp="1"/>
          </p:cNvSpPr>
          <p:nvPr>
            <p:ph type="body" sz="quarter" idx="15" hasCustomPrompt="1"/>
          </p:nvPr>
        </p:nvSpPr>
        <p:spPr bwMode="black">
          <a:xfrm>
            <a:off x="581719" y="432139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0" name="Picture Placeholder 5"/>
          <p:cNvSpPr>
            <a:spLocks noGrp="1"/>
          </p:cNvSpPr>
          <p:nvPr>
            <p:ph type="pic" sz="quarter" idx="16" hasCustomPrompt="1"/>
          </p:nvPr>
        </p:nvSpPr>
        <p:spPr bwMode="gray">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1" name="Text Placeholder 6"/>
          <p:cNvSpPr>
            <a:spLocks noGrp="1"/>
          </p:cNvSpPr>
          <p:nvPr>
            <p:ph type="body" sz="quarter" idx="17" hasCustomPrompt="1"/>
          </p:nvPr>
        </p:nvSpPr>
        <p:spPr bwMode="black">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2" name="Picture Placeholder 7"/>
          <p:cNvSpPr>
            <a:spLocks noGrp="1"/>
          </p:cNvSpPr>
          <p:nvPr>
            <p:ph type="pic" sz="quarter" idx="18" hasCustomPrompt="1"/>
          </p:nvPr>
        </p:nvSpPr>
        <p:spPr bwMode="gray">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3" name="Text Placeholder 8"/>
          <p:cNvSpPr>
            <a:spLocks noGrp="1"/>
          </p:cNvSpPr>
          <p:nvPr>
            <p:ph type="body" sz="quarter" idx="19" hasCustomPrompt="1"/>
          </p:nvPr>
        </p:nvSpPr>
        <p:spPr bwMode="black">
          <a:xfrm>
            <a:off x="6261407" y="4333272"/>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4" name="Picture Placeholder 9"/>
          <p:cNvSpPr>
            <a:spLocks noGrp="1"/>
          </p:cNvSpPr>
          <p:nvPr>
            <p:ph type="pic" sz="quarter" idx="20" hasCustomPrompt="1"/>
          </p:nvPr>
        </p:nvSpPr>
        <p:spPr bwMode="gray">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10"/>
          <p:cNvSpPr>
            <a:spLocks noGrp="1"/>
          </p:cNvSpPr>
          <p:nvPr>
            <p:ph type="body" sz="quarter" idx="21" hasCustomPrompt="1"/>
          </p:nvPr>
        </p:nvSpPr>
        <p:spPr bwMode="black">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3" name="Date Placeholder 11"/>
          <p:cNvSpPr>
            <a:spLocks noGrp="1"/>
          </p:cNvSpPr>
          <p:nvPr>
            <p:ph type="dt" sz="half" idx="10"/>
          </p:nvPr>
        </p:nvSpPr>
        <p:spPr bwMode="black"/>
        <p:txBody>
          <a:bodyPr/>
          <a:lstStyle/>
          <a:p>
            <a:fld id="{936DB2D6-5DF4-4264-A4A1-7D3EAF38D255}" type="datetime1">
              <a:rPr lang="en-US" smtClean="0"/>
              <a:t>11/21/2019</a:t>
            </a:fld>
            <a:endParaRPr lang="en-US" dirty="0"/>
          </a:p>
        </p:txBody>
      </p:sp>
      <p:sp>
        <p:nvSpPr>
          <p:cNvPr id="19"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smtClean="0"/>
              <a:t>Optional Tagline Goes Here </a:t>
            </a:r>
            <a:r>
              <a:rPr lang="en-US" dirty="0" smtClean="0">
                <a:solidFill>
                  <a:schemeClr val="accent1"/>
                </a:solidFill>
              </a:rPr>
              <a:t>|</a:t>
            </a:r>
            <a:r>
              <a:rPr lang="en-US" dirty="0" smtClean="0"/>
              <a:t> mn.gov/</a:t>
            </a:r>
            <a:r>
              <a:rPr lang="en-US" dirty="0" err="1" smtClean="0"/>
              <a:t>websiteurl</a:t>
            </a:r>
            <a:endParaRPr lang="en-US" dirty="0"/>
          </a:p>
        </p:txBody>
      </p:sp>
      <p:sp>
        <p:nvSpPr>
          <p:cNvPr id="5" name="Slide Number Placeholder 13"/>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6"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3278020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age (3 Up Vertical)">
    <p:bg>
      <p:bgPr>
        <a:solidFill>
          <a:srgbClr val="E8E8E8"/>
        </a:solidFill>
        <a:effectLst/>
      </p:bgPr>
    </p:bg>
    <p:spTree>
      <p:nvGrpSpPr>
        <p:cNvPr id="1" name=""/>
        <p:cNvGrpSpPr/>
        <p:nvPr/>
      </p:nvGrpSpPr>
      <p:grpSpPr>
        <a:xfrm>
          <a:off x="0" y="0"/>
          <a:ext cx="0" cy="0"/>
          <a:chOff x="0" y="0"/>
          <a:chExt cx="0" cy="0"/>
        </a:xfrm>
      </p:grpSpPr>
      <p:sp>
        <p:nvSpPr>
          <p:cNvPr id="20"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7"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smtClean="0"/>
              <a:t>Click to edit Master title style</a:t>
            </a:r>
            <a:endParaRPr lang="en-US" dirty="0"/>
          </a:p>
        </p:txBody>
      </p:sp>
      <p:sp>
        <p:nvSpPr>
          <p:cNvPr id="6" name="Picture Placeholder 3"/>
          <p:cNvSpPr>
            <a:spLocks noGrp="1"/>
          </p:cNvSpPr>
          <p:nvPr>
            <p:ph type="pic" sz="quarter" idx="13" hasCustomPrompt="1"/>
          </p:nvPr>
        </p:nvSpPr>
        <p:spPr bwMode="gray">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7" name="Text Placeholder 4"/>
          <p:cNvSpPr>
            <a:spLocks noGrp="1"/>
          </p:cNvSpPr>
          <p:nvPr>
            <p:ph type="body" sz="quarter" idx="15" hasCustomPrompt="1"/>
          </p:nvPr>
        </p:nvSpPr>
        <p:spPr bwMode="black">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0" name="Picture Placeholder 5"/>
          <p:cNvSpPr>
            <a:spLocks noGrp="1"/>
          </p:cNvSpPr>
          <p:nvPr>
            <p:ph type="pic" sz="quarter" idx="16" hasCustomPrompt="1"/>
          </p:nvPr>
        </p:nvSpPr>
        <p:spPr bwMode="gray">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1" name="Text Placeholder 6"/>
          <p:cNvSpPr>
            <a:spLocks noGrp="1"/>
          </p:cNvSpPr>
          <p:nvPr>
            <p:ph type="body" sz="quarter" idx="17" hasCustomPrompt="1"/>
          </p:nvPr>
        </p:nvSpPr>
        <p:spPr bwMode="black">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2" name="Picture Placeholder 7"/>
          <p:cNvSpPr>
            <a:spLocks noGrp="1"/>
          </p:cNvSpPr>
          <p:nvPr>
            <p:ph type="pic" sz="quarter" idx="18" hasCustomPrompt="1"/>
          </p:nvPr>
        </p:nvSpPr>
        <p:spPr bwMode="gray">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3" name="Text Placeholder 8"/>
          <p:cNvSpPr>
            <a:spLocks noGrp="1"/>
          </p:cNvSpPr>
          <p:nvPr>
            <p:ph type="body" sz="quarter" idx="19" hasCustomPrompt="1"/>
          </p:nvPr>
        </p:nvSpPr>
        <p:spPr bwMode="black">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3" name="Date Placeholder 9"/>
          <p:cNvSpPr>
            <a:spLocks noGrp="1"/>
          </p:cNvSpPr>
          <p:nvPr>
            <p:ph type="dt" sz="half" idx="10"/>
          </p:nvPr>
        </p:nvSpPr>
        <p:spPr bwMode="black"/>
        <p:txBody>
          <a:bodyPr/>
          <a:lstStyle/>
          <a:p>
            <a:fld id="{936DB2D6-5DF4-4264-A4A1-7D3EAF38D255}" type="datetime1">
              <a:rPr lang="en-US" smtClean="0"/>
              <a:t>11/21/2019</a:t>
            </a:fld>
            <a:endParaRPr lang="en-US" dirty="0"/>
          </a:p>
        </p:txBody>
      </p:sp>
      <p:sp>
        <p:nvSpPr>
          <p:cNvPr id="19" name="Footer Placeholder 10"/>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smtClean="0"/>
              <a:t>Optional Tagline Goes Here </a:t>
            </a:r>
            <a:r>
              <a:rPr lang="en-US" dirty="0" smtClean="0">
                <a:solidFill>
                  <a:schemeClr val="accent1"/>
                </a:solidFill>
              </a:rPr>
              <a:t>|</a:t>
            </a:r>
            <a:r>
              <a:rPr lang="en-US" dirty="0" smtClean="0"/>
              <a:t> mn.gov/</a:t>
            </a:r>
            <a:r>
              <a:rPr lang="en-US" dirty="0" err="1" smtClean="0"/>
              <a:t>websiteurl</a:t>
            </a:r>
            <a:endParaRPr lang="en-US" dirty="0"/>
          </a:p>
        </p:txBody>
      </p:sp>
      <p:sp>
        <p:nvSpPr>
          <p:cNvPr id="5" name="Slide Number Placeholder 11"/>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6" name="Rectangle 12"/>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96082459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Reversed Logo)">
    <p:bg bwMode="gray">
      <p:bgPr>
        <a:solidFill>
          <a:schemeClr val="tx1"/>
        </a:solidFill>
        <a:effectLst/>
      </p:bgPr>
    </p:bg>
    <p:spTree>
      <p:nvGrpSpPr>
        <p:cNvPr id="1" name=""/>
        <p:cNvGrpSpPr/>
        <p:nvPr/>
      </p:nvGrpSpPr>
      <p:grpSpPr>
        <a:xfrm>
          <a:off x="0" y="0"/>
          <a:ext cx="0" cy="0"/>
          <a:chOff x="0" y="0"/>
          <a:chExt cx="0" cy="0"/>
        </a:xfrm>
      </p:grpSpPr>
      <p:sp>
        <p:nvSpPr>
          <p:cNvPr id="11" name="Rectangle 1"/>
          <p:cNvSpPr txBox="1">
            <a:spLocks/>
          </p:cNvSpPr>
          <p:nvPr userDrawn="1"/>
        </p:nvSpPr>
        <p:spPr bwMode="ltGray">
          <a:xfrm>
            <a:off x="0" y="4092604"/>
            <a:ext cx="12192000" cy="1295182"/>
          </a:xfrm>
          <a:prstGeom prst="rect">
            <a:avLst/>
          </a:prstGeom>
          <a:solidFill>
            <a:schemeClr val="accent2"/>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13" name="Title 2"/>
          <p:cNvSpPr>
            <a:spLocks noGrp="1"/>
          </p:cNvSpPr>
          <p:nvPr>
            <p:ph type="ctrTitle" hasCustomPrompt="1"/>
          </p:nvPr>
        </p:nvSpPr>
        <p:spPr bwMode="black">
          <a:xfrm>
            <a:off x="266700" y="4092602"/>
            <a:ext cx="11658600" cy="1295182"/>
          </a:xfrm>
          <a:noFill/>
        </p:spPr>
        <p:txBody>
          <a:bodyPr wrap="square" lIns="182880" tIns="91440" rIns="182880" bIns="91440" anchor="ctr">
            <a:normAutofit/>
          </a:bodyPr>
          <a:lstStyle>
            <a:lvl1pPr algn="ctr">
              <a:defRPr sz="3600">
                <a:solidFill>
                  <a:schemeClr val="tx2"/>
                </a:solidFill>
              </a:defRPr>
            </a:lvl1pPr>
          </a:lstStyle>
          <a:p>
            <a:r>
              <a:rPr lang="en-US" dirty="0" smtClean="0"/>
              <a:t>Click to enter the slideshow title</a:t>
            </a:r>
            <a:endParaRPr lang="en-US" dirty="0"/>
          </a:p>
        </p:txBody>
      </p:sp>
      <p:sp>
        <p:nvSpPr>
          <p:cNvPr id="3" name="Rectangle 3"/>
          <p:cNvSpPr/>
          <p:nvPr userDrawn="1"/>
        </p:nvSpPr>
        <p:spPr bwMode="white">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8" name="Text Placeholder 4"/>
          <p:cNvSpPr>
            <a:spLocks noGrp="1"/>
          </p:cNvSpPr>
          <p:nvPr>
            <p:ph type="body" sz="quarter" idx="17" hasCustomPrompt="1"/>
          </p:nvPr>
        </p:nvSpPr>
        <p:spPr bwMode="black">
          <a:xfrm>
            <a:off x="838200" y="5644883"/>
            <a:ext cx="10515600" cy="711465"/>
          </a:xfrm>
        </p:spPr>
        <p:txBody>
          <a:bodyPr>
            <a:normAutofit/>
          </a:bodyPr>
          <a:lstStyle>
            <a:lvl1pPr marL="0" indent="0" algn="ctr">
              <a:buNone/>
              <a:defRPr sz="2400"/>
            </a:lvl1pPr>
          </a:lstStyle>
          <a:p>
            <a:pPr lvl="0"/>
            <a:r>
              <a:rPr lang="en-US" dirty="0" err="1" smtClean="0"/>
              <a:t>Firstname</a:t>
            </a:r>
            <a:r>
              <a:rPr lang="en-US" dirty="0" smtClean="0"/>
              <a:t> </a:t>
            </a:r>
            <a:r>
              <a:rPr lang="en-US" dirty="0" err="1" smtClean="0"/>
              <a:t>Lastname</a:t>
            </a:r>
            <a:r>
              <a:rPr lang="en-US" dirty="0" smtClean="0"/>
              <a:t> | Job Title</a:t>
            </a:r>
            <a:endParaRPr lang="en-US" dirty="0"/>
          </a:p>
        </p:txBody>
      </p:sp>
      <p:sp>
        <p:nvSpPr>
          <p:cNvPr id="18" name="Date Placeholder 5"/>
          <p:cNvSpPr>
            <a:spLocks noGrp="1"/>
          </p:cNvSpPr>
          <p:nvPr>
            <p:ph type="dt" sz="half" idx="15"/>
          </p:nvPr>
        </p:nvSpPr>
        <p:spPr bwMode="black"/>
        <p:txBody>
          <a:bodyPr/>
          <a:lstStyle/>
          <a:p>
            <a:fld id="{D7ED242C-24FB-43A0-BCB6-43756FC812F6}" type="datetime1">
              <a:rPr lang="en-US" smtClean="0"/>
              <a:t>11/21/2019</a:t>
            </a:fld>
            <a:endParaRPr lang="en-US" dirty="0"/>
          </a:p>
        </p:txBody>
      </p:sp>
      <p:sp>
        <p:nvSpPr>
          <p:cNvPr id="9"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smtClean="0"/>
              <a:t>Optional Tagline Goes Here </a:t>
            </a:r>
            <a:r>
              <a:rPr lang="en-US" dirty="0" smtClean="0">
                <a:solidFill>
                  <a:schemeClr val="accent1"/>
                </a:solidFill>
              </a:rPr>
              <a:t>|</a:t>
            </a:r>
            <a:r>
              <a:rPr lang="en-US" dirty="0" smtClean="0"/>
              <a:t> mn.gov/</a:t>
            </a:r>
            <a:r>
              <a:rPr lang="en-US" dirty="0" err="1" smtClean="0"/>
              <a:t>websiteurl</a:t>
            </a:r>
            <a:endParaRPr lang="en-US" dirty="0"/>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pPr/>
              <a:t>‹#›</a:t>
            </a:fld>
            <a:endParaRPr lang="en-US" dirty="0"/>
          </a:p>
        </p:txBody>
      </p:sp>
      <p:pic>
        <p:nvPicPr>
          <p:cNvPr id="10" name="Picture 8" descr="Minnesota Department of Natural Resources log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3114898" y="1246687"/>
            <a:ext cx="5962204" cy="1810385"/>
          </a:xfrm>
          <a:prstGeom prst="rect">
            <a:avLst/>
          </a:prstGeom>
        </p:spPr>
      </p:pic>
    </p:spTree>
    <p:extLst>
      <p:ext uri="{BB962C8B-B14F-4D97-AF65-F5344CB8AC3E}">
        <p14:creationId xmlns:p14="http://schemas.microsoft.com/office/powerpoint/2010/main" val="369738922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age (4-Up Horizontal)">
    <p:bg bwMode="gray">
      <p:bgPr>
        <a:solidFill>
          <a:srgbClr val="E8E8E8"/>
        </a:solidFill>
        <a:effectLst/>
      </p:bgPr>
    </p:bg>
    <p:spTree>
      <p:nvGrpSpPr>
        <p:cNvPr id="1" name=""/>
        <p:cNvGrpSpPr/>
        <p:nvPr/>
      </p:nvGrpSpPr>
      <p:grpSpPr>
        <a:xfrm>
          <a:off x="0" y="0"/>
          <a:ext cx="0" cy="0"/>
          <a:chOff x="0" y="0"/>
          <a:chExt cx="0" cy="0"/>
        </a:xfrm>
      </p:grpSpPr>
      <p:sp>
        <p:nvSpPr>
          <p:cNvPr id="21"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0"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smtClean="0"/>
              <a:t>Click to edit Master title style</a:t>
            </a:r>
            <a:endParaRPr lang="en-US" dirty="0"/>
          </a:p>
        </p:txBody>
      </p:sp>
      <p:sp>
        <p:nvSpPr>
          <p:cNvPr id="19" name="Picture Placeholder 3"/>
          <p:cNvSpPr>
            <a:spLocks noGrp="1"/>
          </p:cNvSpPr>
          <p:nvPr>
            <p:ph type="pic" sz="quarter" idx="13" hasCustomPrompt="1"/>
          </p:nvPr>
        </p:nvSpPr>
        <p:spPr bwMode="gray">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4" name="Text Placeholder 4"/>
          <p:cNvSpPr>
            <a:spLocks noGrp="1"/>
          </p:cNvSpPr>
          <p:nvPr>
            <p:ph type="body" sz="quarter" idx="16"/>
          </p:nvPr>
        </p:nvSpPr>
        <p:spPr bwMode="black">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23" name="Picture Placeholder 5"/>
          <p:cNvSpPr>
            <a:spLocks noGrp="1"/>
          </p:cNvSpPr>
          <p:nvPr>
            <p:ph type="pic" sz="quarter" idx="14" hasCustomPrompt="1"/>
          </p:nvPr>
        </p:nvSpPr>
        <p:spPr bwMode="gray">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4" name="Text Placeholder 6"/>
          <p:cNvSpPr>
            <a:spLocks noGrp="1"/>
          </p:cNvSpPr>
          <p:nvPr>
            <p:ph type="body" sz="quarter" idx="15"/>
          </p:nvPr>
        </p:nvSpPr>
        <p:spPr bwMode="black">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25" name="Picture Placeholder 7"/>
          <p:cNvSpPr>
            <a:spLocks noGrp="1"/>
          </p:cNvSpPr>
          <p:nvPr>
            <p:ph type="pic" sz="quarter" idx="17" hasCustomPrompt="1"/>
          </p:nvPr>
        </p:nvSpPr>
        <p:spPr bwMode="gray">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6" name="Text Placeholder 8"/>
          <p:cNvSpPr>
            <a:spLocks noGrp="1"/>
          </p:cNvSpPr>
          <p:nvPr>
            <p:ph type="body" sz="quarter" idx="18"/>
          </p:nvPr>
        </p:nvSpPr>
        <p:spPr bwMode="black">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27" name="Picture Placeholder 9"/>
          <p:cNvSpPr>
            <a:spLocks noGrp="1"/>
          </p:cNvSpPr>
          <p:nvPr>
            <p:ph type="pic" sz="quarter" idx="19" hasCustomPrompt="1"/>
          </p:nvPr>
        </p:nvSpPr>
        <p:spPr bwMode="gray">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8" name="Text Placeholder 10"/>
          <p:cNvSpPr>
            <a:spLocks noGrp="1"/>
          </p:cNvSpPr>
          <p:nvPr>
            <p:ph type="body" sz="quarter" idx="20"/>
          </p:nvPr>
        </p:nvSpPr>
        <p:spPr bwMode="black">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3" name="Date Placeholder 11"/>
          <p:cNvSpPr>
            <a:spLocks noGrp="1"/>
          </p:cNvSpPr>
          <p:nvPr>
            <p:ph type="dt" sz="half" idx="10"/>
          </p:nvPr>
        </p:nvSpPr>
        <p:spPr bwMode="black"/>
        <p:txBody>
          <a:bodyPr/>
          <a:lstStyle/>
          <a:p>
            <a:fld id="{8DC79626-CE5A-4834-975C-E7305BA2E281}" type="datetime1">
              <a:rPr lang="en-US" smtClean="0"/>
              <a:t>11/21/2019</a:t>
            </a:fld>
            <a:endParaRPr lang="en-US" dirty="0"/>
          </a:p>
        </p:txBody>
      </p:sp>
      <p:sp>
        <p:nvSpPr>
          <p:cNvPr id="29"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smtClean="0"/>
              <a:t>Optional Tagline Goes Here </a:t>
            </a:r>
            <a:r>
              <a:rPr lang="en-US" dirty="0" smtClean="0">
                <a:solidFill>
                  <a:schemeClr val="accent1"/>
                </a:solidFill>
              </a:rPr>
              <a:t>|</a:t>
            </a:r>
            <a:r>
              <a:rPr lang="en-US" dirty="0" smtClean="0"/>
              <a:t> mn.gov/</a:t>
            </a:r>
            <a:r>
              <a:rPr lang="en-US" dirty="0" err="1" smtClean="0"/>
              <a:t>websiteurl</a:t>
            </a:r>
            <a:endParaRPr lang="en-US" dirty="0"/>
          </a:p>
        </p:txBody>
      </p:sp>
      <p:sp>
        <p:nvSpPr>
          <p:cNvPr id="5" name="Slide Number Placeholder 13"/>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6"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26325647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Page (2-Up Horizontal)">
    <p:bg>
      <p:bgPr>
        <a:solidFill>
          <a:srgbClr val="E8E8E8"/>
        </a:solidFill>
        <a:effectLst/>
      </p:bgPr>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smtClean="0"/>
              <a:t>Click to edit Master title style</a:t>
            </a:r>
            <a:endParaRPr lang="en-US" dirty="0"/>
          </a:p>
        </p:txBody>
      </p:sp>
      <p:sp>
        <p:nvSpPr>
          <p:cNvPr id="19" name="Picture Placeholder 3"/>
          <p:cNvSpPr>
            <a:spLocks noGrp="1"/>
          </p:cNvSpPr>
          <p:nvPr>
            <p:ph type="pic" sz="quarter" idx="13" hasCustomPrompt="1"/>
          </p:nvPr>
        </p:nvSpPr>
        <p:spPr bwMode="gray">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4" name="Text Placeholder 4"/>
          <p:cNvSpPr>
            <a:spLocks noGrp="1"/>
          </p:cNvSpPr>
          <p:nvPr>
            <p:ph type="body" sz="quarter" idx="16"/>
          </p:nvPr>
        </p:nvSpPr>
        <p:spPr bwMode="black">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25" name="Picture Placeholder 5"/>
          <p:cNvSpPr>
            <a:spLocks noGrp="1"/>
          </p:cNvSpPr>
          <p:nvPr>
            <p:ph type="pic" sz="quarter" idx="17" hasCustomPrompt="1"/>
          </p:nvPr>
        </p:nvSpPr>
        <p:spPr bwMode="gray">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6" name="Text Placeholder 6"/>
          <p:cNvSpPr>
            <a:spLocks noGrp="1"/>
          </p:cNvSpPr>
          <p:nvPr>
            <p:ph type="body" sz="quarter" idx="18"/>
          </p:nvPr>
        </p:nvSpPr>
        <p:spPr bwMode="black">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3" name="Date Placeholder 7"/>
          <p:cNvSpPr>
            <a:spLocks noGrp="1"/>
          </p:cNvSpPr>
          <p:nvPr>
            <p:ph type="dt" sz="half" idx="10"/>
          </p:nvPr>
        </p:nvSpPr>
        <p:spPr bwMode="black"/>
        <p:txBody>
          <a:bodyPr/>
          <a:lstStyle/>
          <a:p>
            <a:fld id="{7F519661-29C3-4FE0-9FC3-375A85A42C46}" type="datetime1">
              <a:rPr lang="en-US" smtClean="0"/>
              <a:t>11/21/2019</a:t>
            </a:fld>
            <a:endParaRPr lang="en-US" dirty="0"/>
          </a:p>
        </p:txBody>
      </p:sp>
      <p:sp>
        <p:nvSpPr>
          <p:cNvPr id="20" name="Footer Placeholder 8"/>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smtClean="0"/>
              <a:t>Optional Tagline Goes Here </a:t>
            </a:r>
            <a:r>
              <a:rPr lang="en-US" dirty="0" smtClean="0">
                <a:solidFill>
                  <a:schemeClr val="accent1"/>
                </a:solidFill>
              </a:rPr>
              <a:t>|</a:t>
            </a:r>
            <a:r>
              <a:rPr lang="en-US" dirty="0" smtClean="0"/>
              <a:t> mn.gov/</a:t>
            </a:r>
            <a:r>
              <a:rPr lang="en-US" dirty="0" err="1" smtClean="0"/>
              <a:t>websiteurl</a:t>
            </a:r>
            <a:endParaRPr lang="en-US" dirty="0"/>
          </a:p>
        </p:txBody>
      </p:sp>
      <p:sp>
        <p:nvSpPr>
          <p:cNvPr id="5" name="Slide Number Placeholder 9"/>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6" name="Rectangle 10"/>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3453293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cons (4-Up Vertical)">
    <p:bg bwMode="gray">
      <p:bgRef idx="1001">
        <a:schemeClr val="bg1"/>
      </p:bgRef>
    </p:bg>
    <p:spTree>
      <p:nvGrpSpPr>
        <p:cNvPr id="1" name=""/>
        <p:cNvGrpSpPr/>
        <p:nvPr/>
      </p:nvGrpSpPr>
      <p:grpSpPr>
        <a:xfrm>
          <a:off x="0" y="0"/>
          <a:ext cx="0" cy="0"/>
          <a:chOff x="0" y="0"/>
          <a:chExt cx="0" cy="0"/>
        </a:xfrm>
      </p:grpSpPr>
      <p:sp>
        <p:nvSpPr>
          <p:cNvPr id="22"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smtClean="0"/>
              <a:t>Click to edit Master title style</a:t>
            </a:r>
            <a:endParaRPr lang="en-US" dirty="0"/>
          </a:p>
        </p:txBody>
      </p:sp>
      <p:sp>
        <p:nvSpPr>
          <p:cNvPr id="6" name="Picture Placeholder 3"/>
          <p:cNvSpPr>
            <a:spLocks noGrp="1"/>
          </p:cNvSpPr>
          <p:nvPr>
            <p:ph type="pic" sz="quarter" idx="13" hasCustomPrompt="1"/>
          </p:nvPr>
        </p:nvSpPr>
        <p:spPr bwMode="gray">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7" name="Text Placeholder 4"/>
          <p:cNvSpPr>
            <a:spLocks noGrp="1"/>
          </p:cNvSpPr>
          <p:nvPr>
            <p:ph type="body" sz="quarter" idx="15" hasCustomPrompt="1"/>
          </p:nvPr>
        </p:nvSpPr>
        <p:spPr bwMode="black">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0" name="Picture Placeholder 5"/>
          <p:cNvSpPr>
            <a:spLocks noGrp="1"/>
          </p:cNvSpPr>
          <p:nvPr>
            <p:ph type="pic" sz="quarter" idx="16" hasCustomPrompt="1"/>
          </p:nvPr>
        </p:nvSpPr>
        <p:spPr bwMode="gray">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1" name="Text Placeholder 6"/>
          <p:cNvSpPr>
            <a:spLocks noGrp="1"/>
          </p:cNvSpPr>
          <p:nvPr>
            <p:ph type="body" sz="quarter" idx="17" hasCustomPrompt="1"/>
          </p:nvPr>
        </p:nvSpPr>
        <p:spPr bwMode="black">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2" name="Picture Placeholder 7"/>
          <p:cNvSpPr>
            <a:spLocks noGrp="1"/>
          </p:cNvSpPr>
          <p:nvPr>
            <p:ph type="pic" sz="quarter" idx="18" hasCustomPrompt="1"/>
          </p:nvPr>
        </p:nvSpPr>
        <p:spPr bwMode="gray">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3" name="Text Placeholder 8"/>
          <p:cNvSpPr>
            <a:spLocks noGrp="1"/>
          </p:cNvSpPr>
          <p:nvPr>
            <p:ph type="body" sz="quarter" idx="19" hasCustomPrompt="1"/>
          </p:nvPr>
        </p:nvSpPr>
        <p:spPr bwMode="black">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4" name="Picture Placeholder 9"/>
          <p:cNvSpPr>
            <a:spLocks noGrp="1"/>
          </p:cNvSpPr>
          <p:nvPr>
            <p:ph type="pic" sz="quarter" idx="20" hasCustomPrompt="1"/>
          </p:nvPr>
        </p:nvSpPr>
        <p:spPr bwMode="gray">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10"/>
          <p:cNvSpPr>
            <a:spLocks noGrp="1"/>
          </p:cNvSpPr>
          <p:nvPr>
            <p:ph type="body" sz="quarter" idx="21" hasCustomPrompt="1"/>
          </p:nvPr>
        </p:nvSpPr>
        <p:spPr bwMode="black">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3" name="Date Placeholder 11"/>
          <p:cNvSpPr>
            <a:spLocks noGrp="1"/>
          </p:cNvSpPr>
          <p:nvPr>
            <p:ph type="dt" sz="half" idx="10"/>
          </p:nvPr>
        </p:nvSpPr>
        <p:spPr bwMode="black"/>
        <p:txBody>
          <a:bodyPr/>
          <a:lstStyle/>
          <a:p>
            <a:fld id="{4B4EEDC6-36CA-4209-B482-2ED76AA0BF08}" type="datetime1">
              <a:rPr lang="en-US" smtClean="0"/>
              <a:t>11/21/2019</a:t>
            </a:fld>
            <a:endParaRPr lang="en-US" dirty="0"/>
          </a:p>
        </p:txBody>
      </p:sp>
      <p:sp>
        <p:nvSpPr>
          <p:cNvPr id="20"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smtClean="0"/>
              <a:t>Optional Tagline Goes Here </a:t>
            </a:r>
            <a:r>
              <a:rPr lang="en-US" dirty="0" smtClean="0">
                <a:solidFill>
                  <a:schemeClr val="accent1"/>
                </a:solidFill>
              </a:rPr>
              <a:t>|</a:t>
            </a:r>
            <a:r>
              <a:rPr lang="en-US" dirty="0" smtClean="0"/>
              <a:t> mn.gov/</a:t>
            </a:r>
            <a:r>
              <a:rPr lang="en-US" dirty="0" err="1" smtClean="0"/>
              <a:t>websiteurl</a:t>
            </a:r>
            <a:endParaRPr lang="en-US" dirty="0"/>
          </a:p>
        </p:txBody>
      </p:sp>
      <p:sp>
        <p:nvSpPr>
          <p:cNvPr id="5" name="Slide Number Placeholder 13"/>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9"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2364659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cons (3-Up Vertical)">
    <p:bg bwMode="gray">
      <p:bgRef idx="1001">
        <a:schemeClr val="bg1"/>
      </p:bgRef>
    </p:bg>
    <p:spTree>
      <p:nvGrpSpPr>
        <p:cNvPr id="1" name=""/>
        <p:cNvGrpSpPr/>
        <p:nvPr/>
      </p:nvGrpSpPr>
      <p:grpSpPr>
        <a:xfrm>
          <a:off x="0" y="0"/>
          <a:ext cx="0" cy="0"/>
          <a:chOff x="0" y="0"/>
          <a:chExt cx="0" cy="0"/>
        </a:xfrm>
      </p:grpSpPr>
      <p:sp>
        <p:nvSpPr>
          <p:cNvPr id="18"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7"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smtClean="0"/>
              <a:t>Click to edit Master title style</a:t>
            </a:r>
            <a:endParaRPr lang="en-US" dirty="0"/>
          </a:p>
        </p:txBody>
      </p:sp>
      <p:sp>
        <p:nvSpPr>
          <p:cNvPr id="6" name="Picture Placeholder 3"/>
          <p:cNvSpPr>
            <a:spLocks noGrp="1"/>
          </p:cNvSpPr>
          <p:nvPr>
            <p:ph type="pic" sz="quarter" idx="13" hasCustomPrompt="1"/>
          </p:nvPr>
        </p:nvSpPr>
        <p:spPr bwMode="gray">
          <a:xfrm>
            <a:off x="1697855"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7" name="Text Placeholder 4"/>
          <p:cNvSpPr>
            <a:spLocks noGrp="1"/>
          </p:cNvSpPr>
          <p:nvPr>
            <p:ph type="body" sz="quarter" idx="15" hasCustomPrompt="1"/>
          </p:nvPr>
        </p:nvSpPr>
        <p:spPr bwMode="black">
          <a:xfrm>
            <a:off x="1473242"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0" name="Picture Placeholder 5"/>
          <p:cNvSpPr>
            <a:spLocks noGrp="1"/>
          </p:cNvSpPr>
          <p:nvPr>
            <p:ph type="pic" sz="quarter" idx="16" hasCustomPrompt="1"/>
          </p:nvPr>
        </p:nvSpPr>
        <p:spPr bwMode="gray">
          <a:xfrm>
            <a:off x="4936052"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1" name="Text Placeholder 6"/>
          <p:cNvSpPr>
            <a:spLocks noGrp="1"/>
          </p:cNvSpPr>
          <p:nvPr>
            <p:ph type="body" sz="quarter" idx="17" hasCustomPrompt="1"/>
          </p:nvPr>
        </p:nvSpPr>
        <p:spPr bwMode="black">
          <a:xfrm>
            <a:off x="4712235"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2" name="Picture Placeholder 7"/>
          <p:cNvSpPr>
            <a:spLocks noGrp="1"/>
          </p:cNvSpPr>
          <p:nvPr>
            <p:ph type="pic" sz="quarter" idx="18" hasCustomPrompt="1"/>
          </p:nvPr>
        </p:nvSpPr>
        <p:spPr bwMode="gray">
          <a:xfrm>
            <a:off x="8174249"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3" name="Text Placeholder 8"/>
          <p:cNvSpPr>
            <a:spLocks noGrp="1"/>
          </p:cNvSpPr>
          <p:nvPr>
            <p:ph type="body" sz="quarter" idx="19" hasCustomPrompt="1"/>
          </p:nvPr>
        </p:nvSpPr>
        <p:spPr bwMode="black">
          <a:xfrm>
            <a:off x="7949636"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3" name="Date Placeholder 9"/>
          <p:cNvSpPr>
            <a:spLocks noGrp="1"/>
          </p:cNvSpPr>
          <p:nvPr>
            <p:ph type="dt" sz="half" idx="10"/>
          </p:nvPr>
        </p:nvSpPr>
        <p:spPr bwMode="black"/>
        <p:txBody>
          <a:bodyPr/>
          <a:lstStyle/>
          <a:p>
            <a:fld id="{4B4EEDC6-36CA-4209-B482-2ED76AA0BF08}" type="datetime1">
              <a:rPr lang="en-US" smtClean="0"/>
              <a:t>11/21/2019</a:t>
            </a:fld>
            <a:endParaRPr lang="en-US" dirty="0"/>
          </a:p>
        </p:txBody>
      </p:sp>
      <p:sp>
        <p:nvSpPr>
          <p:cNvPr id="20" name="Footer Placeholder 10"/>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smtClean="0"/>
              <a:t>Optional Tagline Goes Here </a:t>
            </a:r>
            <a:r>
              <a:rPr lang="en-US" dirty="0" smtClean="0">
                <a:solidFill>
                  <a:schemeClr val="accent1"/>
                </a:solidFill>
              </a:rPr>
              <a:t>|</a:t>
            </a:r>
            <a:r>
              <a:rPr lang="en-US" dirty="0" smtClean="0"/>
              <a:t> mn.gov/</a:t>
            </a:r>
            <a:r>
              <a:rPr lang="en-US" dirty="0" err="1" smtClean="0"/>
              <a:t>websiteurl</a:t>
            </a:r>
            <a:endParaRPr lang="en-US" dirty="0"/>
          </a:p>
        </p:txBody>
      </p:sp>
      <p:sp>
        <p:nvSpPr>
          <p:cNvPr id="5" name="Slide Number Placeholder 11"/>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9" name="Rectangle 12"/>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34737434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cons (4-Up Horizontal)">
    <p:bg bwMode="gray">
      <p:bgRef idx="1001">
        <a:schemeClr val="bg1"/>
      </p:bgRef>
    </p:bg>
    <p:spTree>
      <p:nvGrpSpPr>
        <p:cNvPr id="1" name=""/>
        <p:cNvGrpSpPr/>
        <p:nvPr/>
      </p:nvGrpSpPr>
      <p:grpSpPr>
        <a:xfrm>
          <a:off x="0" y="0"/>
          <a:ext cx="0" cy="0"/>
          <a:chOff x="0" y="0"/>
          <a:chExt cx="0" cy="0"/>
        </a:xfrm>
      </p:grpSpPr>
      <p:sp>
        <p:nvSpPr>
          <p:cNvPr id="24"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3"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smtClean="0"/>
              <a:t>Click to edit Master title style</a:t>
            </a:r>
            <a:endParaRPr lang="en-US" dirty="0"/>
          </a:p>
        </p:txBody>
      </p:sp>
      <p:sp>
        <p:nvSpPr>
          <p:cNvPr id="12" name="Picture Placeholder 3"/>
          <p:cNvSpPr>
            <a:spLocks noGrp="1"/>
          </p:cNvSpPr>
          <p:nvPr>
            <p:ph type="pic" sz="quarter" idx="13" hasCustomPrompt="1"/>
          </p:nvPr>
        </p:nvSpPr>
        <p:spPr bwMode="gray">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4"/>
          <p:cNvSpPr>
            <a:spLocks noGrp="1"/>
          </p:cNvSpPr>
          <p:nvPr>
            <p:ph type="body" sz="quarter" idx="16"/>
          </p:nvPr>
        </p:nvSpPr>
        <p:spPr bwMode="black">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13" name="Picture Placeholder 5"/>
          <p:cNvSpPr>
            <a:spLocks noGrp="1"/>
          </p:cNvSpPr>
          <p:nvPr>
            <p:ph type="pic" sz="quarter" idx="14" hasCustomPrompt="1"/>
          </p:nvPr>
        </p:nvSpPr>
        <p:spPr bwMode="gray">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4" name="Text Placeholder 6"/>
          <p:cNvSpPr>
            <a:spLocks noGrp="1"/>
          </p:cNvSpPr>
          <p:nvPr>
            <p:ph type="body" sz="quarter" idx="15"/>
          </p:nvPr>
        </p:nvSpPr>
        <p:spPr bwMode="black">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16" name="Picture Placeholder 7"/>
          <p:cNvSpPr>
            <a:spLocks noGrp="1"/>
          </p:cNvSpPr>
          <p:nvPr>
            <p:ph type="pic" sz="quarter" idx="17" hasCustomPrompt="1"/>
          </p:nvPr>
        </p:nvSpPr>
        <p:spPr bwMode="gray">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7" name="Text Placeholder 8"/>
          <p:cNvSpPr>
            <a:spLocks noGrp="1"/>
          </p:cNvSpPr>
          <p:nvPr>
            <p:ph type="body" sz="quarter" idx="18"/>
          </p:nvPr>
        </p:nvSpPr>
        <p:spPr bwMode="black">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18" name="Picture Placeholder 9"/>
          <p:cNvSpPr>
            <a:spLocks noGrp="1"/>
          </p:cNvSpPr>
          <p:nvPr>
            <p:ph type="pic" sz="quarter" idx="19" hasCustomPrompt="1"/>
          </p:nvPr>
        </p:nvSpPr>
        <p:spPr bwMode="gray">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9" name="Text Placeholder 10"/>
          <p:cNvSpPr>
            <a:spLocks noGrp="1"/>
          </p:cNvSpPr>
          <p:nvPr>
            <p:ph type="body" sz="quarter" idx="20"/>
          </p:nvPr>
        </p:nvSpPr>
        <p:spPr bwMode="black">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4" name="Date Placeholder 11"/>
          <p:cNvSpPr>
            <a:spLocks noGrp="1"/>
          </p:cNvSpPr>
          <p:nvPr>
            <p:ph type="dt" sz="half" idx="10"/>
          </p:nvPr>
        </p:nvSpPr>
        <p:spPr bwMode="black"/>
        <p:txBody>
          <a:bodyPr/>
          <a:lstStyle/>
          <a:p>
            <a:fld id="{1815FB38-58F3-410A-8DA4-4B706967601F}" type="datetime1">
              <a:rPr lang="en-US" smtClean="0"/>
              <a:t>11/21/2019</a:t>
            </a:fld>
            <a:endParaRPr lang="en-US" dirty="0"/>
          </a:p>
        </p:txBody>
      </p:sp>
      <p:sp>
        <p:nvSpPr>
          <p:cNvPr id="20"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smtClean="0"/>
              <a:t>Optional Tagline Goes Here </a:t>
            </a:r>
            <a:r>
              <a:rPr lang="en-US" dirty="0" smtClean="0">
                <a:solidFill>
                  <a:schemeClr val="accent1"/>
                </a:solidFill>
              </a:rPr>
              <a:t>|</a:t>
            </a:r>
            <a:r>
              <a:rPr lang="en-US" dirty="0" smtClean="0"/>
              <a:t> mn.gov/</a:t>
            </a:r>
            <a:r>
              <a:rPr lang="en-US" dirty="0" err="1" smtClean="0"/>
              <a:t>websiteurl</a:t>
            </a:r>
            <a:endParaRPr lang="en-US" dirty="0"/>
          </a:p>
        </p:txBody>
      </p:sp>
      <p:sp>
        <p:nvSpPr>
          <p:cNvPr id="6" name="Slide Number Placeholder 13"/>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8"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0206933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cons (2-Up Horizontal)">
    <p:bg bwMode="gray">
      <p:bgRef idx="1001">
        <a:schemeClr val="bg1"/>
      </p:bgRef>
    </p:bg>
    <p:spTree>
      <p:nvGrpSpPr>
        <p:cNvPr id="1" name=""/>
        <p:cNvGrpSpPr/>
        <p:nvPr/>
      </p:nvGrpSpPr>
      <p:grpSpPr>
        <a:xfrm>
          <a:off x="0" y="0"/>
          <a:ext cx="0" cy="0"/>
          <a:chOff x="0" y="0"/>
          <a:chExt cx="0" cy="0"/>
        </a:xfrm>
      </p:grpSpPr>
      <p:sp>
        <p:nvSpPr>
          <p:cNvPr id="18"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smtClean="0"/>
              <a:t>Click to edit Master title style</a:t>
            </a:r>
            <a:endParaRPr lang="en-US" dirty="0"/>
          </a:p>
        </p:txBody>
      </p:sp>
      <p:sp>
        <p:nvSpPr>
          <p:cNvPr id="12" name="Picture Placeholder 3"/>
          <p:cNvSpPr>
            <a:spLocks noGrp="1"/>
          </p:cNvSpPr>
          <p:nvPr>
            <p:ph type="pic" sz="quarter" idx="13" hasCustomPrompt="1"/>
          </p:nvPr>
        </p:nvSpPr>
        <p:spPr bwMode="gray">
          <a:xfrm>
            <a:off x="806332" y="2800328"/>
            <a:ext cx="1858809" cy="1858809"/>
          </a:xfrm>
          <a:prstGeom prst="rect">
            <a:avLst/>
          </a:prstGeom>
          <a:no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4"/>
          <p:cNvSpPr>
            <a:spLocks noGrp="1"/>
          </p:cNvSpPr>
          <p:nvPr>
            <p:ph type="body" sz="quarter" idx="16"/>
          </p:nvPr>
        </p:nvSpPr>
        <p:spPr bwMode="black">
          <a:xfrm>
            <a:off x="2876550" y="2800329"/>
            <a:ext cx="2866328" cy="1858809"/>
          </a:xfrm>
          <a:noFill/>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16" name="Picture Placeholder 5"/>
          <p:cNvSpPr>
            <a:spLocks noGrp="1"/>
          </p:cNvSpPr>
          <p:nvPr>
            <p:ph type="pic" sz="quarter" idx="17" hasCustomPrompt="1"/>
          </p:nvPr>
        </p:nvSpPr>
        <p:spPr bwMode="gray">
          <a:xfrm>
            <a:off x="6199805" y="2800328"/>
            <a:ext cx="1858809" cy="1858809"/>
          </a:xfrm>
          <a:prstGeom prst="rect">
            <a:avLst/>
          </a:prstGeom>
          <a:no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7" name="Text Placeholder 6"/>
          <p:cNvSpPr>
            <a:spLocks noGrp="1"/>
          </p:cNvSpPr>
          <p:nvPr>
            <p:ph type="body" sz="quarter" idx="18"/>
          </p:nvPr>
        </p:nvSpPr>
        <p:spPr bwMode="black">
          <a:xfrm>
            <a:off x="8270023" y="2800329"/>
            <a:ext cx="2866328" cy="1858809"/>
          </a:xfrm>
          <a:noFill/>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smtClean="0"/>
              <a:t>Edit Master text styles</a:t>
            </a:r>
          </a:p>
        </p:txBody>
      </p:sp>
      <p:sp>
        <p:nvSpPr>
          <p:cNvPr id="4" name="Date Placeholder 7"/>
          <p:cNvSpPr>
            <a:spLocks noGrp="1"/>
          </p:cNvSpPr>
          <p:nvPr>
            <p:ph type="dt" sz="half" idx="10"/>
          </p:nvPr>
        </p:nvSpPr>
        <p:spPr bwMode="black"/>
        <p:txBody>
          <a:bodyPr/>
          <a:lstStyle/>
          <a:p>
            <a:fld id="{0366E0EA-2D80-452F-9963-33FA7A36BC09}" type="datetime1">
              <a:rPr lang="en-US" smtClean="0"/>
              <a:t>11/21/2019</a:t>
            </a:fld>
            <a:endParaRPr lang="en-US" dirty="0"/>
          </a:p>
        </p:txBody>
      </p:sp>
      <p:sp>
        <p:nvSpPr>
          <p:cNvPr id="20" name="Footer Placeholder 8"/>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smtClean="0"/>
              <a:t>Optional Tagline Goes Here </a:t>
            </a:r>
            <a:r>
              <a:rPr lang="en-US" dirty="0" smtClean="0">
                <a:solidFill>
                  <a:schemeClr val="accent1"/>
                </a:solidFill>
              </a:rPr>
              <a:t>|</a:t>
            </a:r>
            <a:r>
              <a:rPr lang="en-US" dirty="0" smtClean="0"/>
              <a:t> mn.gov/</a:t>
            </a:r>
            <a:r>
              <a:rPr lang="en-US" dirty="0" err="1" smtClean="0"/>
              <a:t>websiteurl</a:t>
            </a:r>
            <a:endParaRPr lang="en-US" dirty="0"/>
          </a:p>
        </p:txBody>
      </p:sp>
      <p:sp>
        <p:nvSpPr>
          <p:cNvPr id="6" name="Slide Number Placeholder 9"/>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8" name="Rectangle 10"/>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92281296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cons or Objects (10-Up)">
    <p:spTree>
      <p:nvGrpSpPr>
        <p:cNvPr id="1" name=""/>
        <p:cNvGrpSpPr/>
        <p:nvPr/>
      </p:nvGrpSpPr>
      <p:grpSpPr>
        <a:xfrm>
          <a:off x="0" y="0"/>
          <a:ext cx="0" cy="0"/>
          <a:chOff x="0" y="0"/>
          <a:chExt cx="0" cy="0"/>
        </a:xfrm>
      </p:grpSpPr>
      <p:sp>
        <p:nvSpPr>
          <p:cNvPr id="23"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smtClean="0"/>
              <a:t>Click to edit Master title style</a:t>
            </a:r>
            <a:endParaRPr lang="en-US" dirty="0"/>
          </a:p>
        </p:txBody>
      </p:sp>
      <p:sp>
        <p:nvSpPr>
          <p:cNvPr id="27" name="Content Placeholder 3"/>
          <p:cNvSpPr>
            <a:spLocks noGrp="1"/>
          </p:cNvSpPr>
          <p:nvPr>
            <p:ph sz="half" idx="15" hasCustomPrompt="1"/>
          </p:nvPr>
        </p:nvSpPr>
        <p:spPr>
          <a:xfrm>
            <a:off x="301038" y="1600201"/>
            <a:ext cx="2069630" cy="2171701"/>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smtClean="0"/>
              <a:t>Click icon to add object</a:t>
            </a:r>
            <a:endParaRPr lang="en-US" dirty="0"/>
          </a:p>
        </p:txBody>
      </p:sp>
      <p:sp>
        <p:nvSpPr>
          <p:cNvPr id="35" name="Content Placeholder 4"/>
          <p:cNvSpPr>
            <a:spLocks noGrp="1"/>
          </p:cNvSpPr>
          <p:nvPr>
            <p:ph sz="half" idx="27" hasCustomPrompt="1"/>
          </p:nvPr>
        </p:nvSpPr>
        <p:spPr>
          <a:xfrm>
            <a:off x="2676908" y="1600200"/>
            <a:ext cx="2069630" cy="2171701"/>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smtClean="0"/>
              <a:t>Click icon to add object</a:t>
            </a:r>
            <a:endParaRPr lang="en-US" dirty="0"/>
          </a:p>
        </p:txBody>
      </p:sp>
      <p:sp>
        <p:nvSpPr>
          <p:cNvPr id="36" name="Content Placeholder 5"/>
          <p:cNvSpPr>
            <a:spLocks noGrp="1"/>
          </p:cNvSpPr>
          <p:nvPr>
            <p:ph sz="half" idx="28" hasCustomPrompt="1"/>
          </p:nvPr>
        </p:nvSpPr>
        <p:spPr>
          <a:xfrm>
            <a:off x="5061185" y="1600202"/>
            <a:ext cx="2069630" cy="2171699"/>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smtClean="0"/>
              <a:t>Click icon to add object</a:t>
            </a:r>
            <a:endParaRPr lang="en-US" dirty="0"/>
          </a:p>
        </p:txBody>
      </p:sp>
      <p:sp>
        <p:nvSpPr>
          <p:cNvPr id="38" name="Content Placeholder 6"/>
          <p:cNvSpPr>
            <a:spLocks noGrp="1"/>
          </p:cNvSpPr>
          <p:nvPr>
            <p:ph sz="half" idx="29" hasCustomPrompt="1"/>
          </p:nvPr>
        </p:nvSpPr>
        <p:spPr>
          <a:xfrm>
            <a:off x="7450666" y="1600200"/>
            <a:ext cx="2069630" cy="2171699"/>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smtClean="0"/>
              <a:t>Click icon to add object</a:t>
            </a:r>
            <a:endParaRPr lang="en-US" dirty="0"/>
          </a:p>
        </p:txBody>
      </p:sp>
      <p:sp>
        <p:nvSpPr>
          <p:cNvPr id="39" name="Content Placeholder 7"/>
          <p:cNvSpPr>
            <a:spLocks noGrp="1"/>
          </p:cNvSpPr>
          <p:nvPr>
            <p:ph sz="half" idx="30" hasCustomPrompt="1"/>
          </p:nvPr>
        </p:nvSpPr>
        <p:spPr>
          <a:xfrm>
            <a:off x="9809451" y="1600199"/>
            <a:ext cx="2069630" cy="2171699"/>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smtClean="0"/>
              <a:t>Click icon to add object</a:t>
            </a:r>
            <a:endParaRPr lang="en-US" dirty="0"/>
          </a:p>
        </p:txBody>
      </p:sp>
      <p:sp>
        <p:nvSpPr>
          <p:cNvPr id="15" name="Content Placeholder 8"/>
          <p:cNvSpPr>
            <a:spLocks noGrp="1"/>
          </p:cNvSpPr>
          <p:nvPr>
            <p:ph sz="half" idx="31" hasCustomPrompt="1"/>
          </p:nvPr>
        </p:nvSpPr>
        <p:spPr>
          <a:xfrm>
            <a:off x="295833" y="4000500"/>
            <a:ext cx="2069630" cy="2171701"/>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smtClean="0"/>
              <a:t>Click icon to add object</a:t>
            </a:r>
            <a:endParaRPr lang="en-US" dirty="0"/>
          </a:p>
        </p:txBody>
      </p:sp>
      <p:sp>
        <p:nvSpPr>
          <p:cNvPr id="16" name="Content Placeholder 9"/>
          <p:cNvSpPr>
            <a:spLocks noGrp="1"/>
          </p:cNvSpPr>
          <p:nvPr>
            <p:ph sz="half" idx="32" hasCustomPrompt="1"/>
          </p:nvPr>
        </p:nvSpPr>
        <p:spPr>
          <a:xfrm>
            <a:off x="2671704" y="4000499"/>
            <a:ext cx="2069630" cy="2171701"/>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smtClean="0"/>
              <a:t>Click icon to add object</a:t>
            </a:r>
            <a:endParaRPr lang="en-US" dirty="0"/>
          </a:p>
        </p:txBody>
      </p:sp>
      <p:sp>
        <p:nvSpPr>
          <p:cNvPr id="17" name="Content Placeholder 10"/>
          <p:cNvSpPr>
            <a:spLocks noGrp="1"/>
          </p:cNvSpPr>
          <p:nvPr>
            <p:ph sz="half" idx="33" hasCustomPrompt="1"/>
          </p:nvPr>
        </p:nvSpPr>
        <p:spPr>
          <a:xfrm>
            <a:off x="5055980" y="4000501"/>
            <a:ext cx="2069630" cy="2171699"/>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smtClean="0"/>
              <a:t>Click icon to add object</a:t>
            </a:r>
            <a:endParaRPr lang="en-US" dirty="0"/>
          </a:p>
        </p:txBody>
      </p:sp>
      <p:sp>
        <p:nvSpPr>
          <p:cNvPr id="18" name="Content Placeholder 11"/>
          <p:cNvSpPr>
            <a:spLocks noGrp="1"/>
          </p:cNvSpPr>
          <p:nvPr>
            <p:ph sz="half" idx="34" hasCustomPrompt="1"/>
          </p:nvPr>
        </p:nvSpPr>
        <p:spPr>
          <a:xfrm>
            <a:off x="7445462" y="4000499"/>
            <a:ext cx="2069630" cy="2171699"/>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smtClean="0"/>
              <a:t>Click icon to add object</a:t>
            </a:r>
            <a:endParaRPr lang="en-US" dirty="0"/>
          </a:p>
        </p:txBody>
      </p:sp>
      <p:sp>
        <p:nvSpPr>
          <p:cNvPr id="19" name="Content Placeholder 12"/>
          <p:cNvSpPr>
            <a:spLocks noGrp="1"/>
          </p:cNvSpPr>
          <p:nvPr>
            <p:ph sz="half" idx="35" hasCustomPrompt="1"/>
          </p:nvPr>
        </p:nvSpPr>
        <p:spPr>
          <a:xfrm>
            <a:off x="9804246" y="4000498"/>
            <a:ext cx="2069630" cy="2171699"/>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smtClean="0"/>
              <a:t>Click icon to add object</a:t>
            </a:r>
            <a:endParaRPr lang="en-US" dirty="0"/>
          </a:p>
        </p:txBody>
      </p:sp>
      <p:sp>
        <p:nvSpPr>
          <p:cNvPr id="20" name="Date Placeholder 13"/>
          <p:cNvSpPr>
            <a:spLocks noGrp="1"/>
          </p:cNvSpPr>
          <p:nvPr>
            <p:ph type="dt" sz="half" idx="10"/>
          </p:nvPr>
        </p:nvSpPr>
        <p:spPr bwMode="black">
          <a:xfrm>
            <a:off x="838200" y="6356350"/>
            <a:ext cx="1358590" cy="365125"/>
          </a:xfrm>
        </p:spPr>
        <p:txBody>
          <a:bodyPr/>
          <a:lstStyle/>
          <a:p>
            <a:fld id="{1815FB38-58F3-410A-8DA4-4B706967601F}" type="datetime1">
              <a:rPr lang="en-US" smtClean="0"/>
              <a:t>11/21/2019</a:t>
            </a:fld>
            <a:endParaRPr lang="en-US" dirty="0"/>
          </a:p>
        </p:txBody>
      </p:sp>
      <p:sp>
        <p:nvSpPr>
          <p:cNvPr id="21" name="Footer Placeholder 1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smtClean="0"/>
              <a:t>Optional Tagline Goes Here </a:t>
            </a:r>
            <a:r>
              <a:rPr lang="en-US" dirty="0" smtClean="0">
                <a:solidFill>
                  <a:schemeClr val="accent1"/>
                </a:solidFill>
              </a:rPr>
              <a:t>|</a:t>
            </a:r>
            <a:r>
              <a:rPr lang="en-US" dirty="0" smtClean="0"/>
              <a:t> mn.gov/</a:t>
            </a:r>
            <a:r>
              <a:rPr lang="en-US" dirty="0" err="1" smtClean="0"/>
              <a:t>websiteurl</a:t>
            </a:r>
            <a:endParaRPr lang="en-US" dirty="0"/>
          </a:p>
        </p:txBody>
      </p:sp>
      <p:sp>
        <p:nvSpPr>
          <p:cNvPr id="22" name="Slide Number Placeholder 15"/>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sp>
        <p:nvSpPr>
          <p:cNvPr id="25" name="Rectangle 16"/>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137733750"/>
      </p:ext>
    </p:extLst>
  </p:cSld>
  <p:clrMapOvr>
    <a:masterClrMapping/>
  </p:clrMapOvr>
  <p:extLst mod="1">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Blue Title)">
    <p:bg>
      <p:bgPr>
        <a:solidFill>
          <a:schemeClr val="bg1"/>
        </a:solidFill>
        <a:effectLst/>
      </p:bgPr>
    </p:bg>
    <p:spTree>
      <p:nvGrpSpPr>
        <p:cNvPr id="1" name=""/>
        <p:cNvGrpSpPr/>
        <p:nvPr/>
      </p:nvGrpSpPr>
      <p:grpSpPr>
        <a:xfrm>
          <a:off x="0" y="0"/>
          <a:ext cx="0" cy="0"/>
          <a:chOff x="0" y="0"/>
          <a:chExt cx="0" cy="0"/>
        </a:xfrm>
      </p:grpSpPr>
      <p:sp>
        <p:nvSpPr>
          <p:cNvPr id="4" name="Picture Placeholder 1"/>
          <p:cNvSpPr>
            <a:spLocks noGrp="1"/>
          </p:cNvSpPr>
          <p:nvPr>
            <p:ph type="pic" sz="quarter" idx="10"/>
          </p:nvPr>
        </p:nvSpPr>
        <p:spPr bwMode="gray">
          <a:xfrm>
            <a:off x="0" y="2"/>
            <a:ext cx="12192000" cy="5638797"/>
          </a:xfrm>
        </p:spPr>
        <p:txBody>
          <a:bodyPr/>
          <a:lstStyle/>
          <a:p>
            <a:r>
              <a:rPr lang="en-US" smtClean="0"/>
              <a:t>Click icon to add picture</a:t>
            </a:r>
            <a:endParaRPr lang="en-US"/>
          </a:p>
        </p:txBody>
      </p:sp>
      <p:sp>
        <p:nvSpPr>
          <p:cNvPr id="5" name="Rectangle 2"/>
          <p:cNvSpPr txBox="1">
            <a:spLocks/>
          </p:cNvSpPr>
          <p:nvPr userDrawn="1"/>
        </p:nvSpPr>
        <p:spPr bwMode="black">
          <a:xfrm>
            <a:off x="-1" y="5638800"/>
            <a:ext cx="12192000" cy="1219200"/>
          </a:xfrm>
          <a:prstGeom prst="rect">
            <a:avLst/>
          </a:prstGeom>
          <a:solidFill>
            <a:srgbClr val="003865"/>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9" name="Title 3"/>
          <p:cNvSpPr>
            <a:spLocks noGrp="1"/>
          </p:cNvSpPr>
          <p:nvPr>
            <p:ph type="title" hasCustomPrompt="1"/>
          </p:nvPr>
        </p:nvSpPr>
        <p:spPr bwMode="white">
          <a:xfrm>
            <a:off x="266700" y="5638801"/>
            <a:ext cx="11658600" cy="1219200"/>
          </a:xfrm>
          <a:noFill/>
        </p:spPr>
        <p:txBody>
          <a:bodyPr>
            <a:normAutofit/>
          </a:bodyPr>
          <a:lstStyle>
            <a:lvl1pPr algn="ctr">
              <a:defRPr sz="3600">
                <a:solidFill>
                  <a:schemeClr val="bg1"/>
                </a:solidFill>
              </a:defRPr>
            </a:lvl1pPr>
          </a:lstStyle>
          <a:p>
            <a:r>
              <a:rPr lang="en-US" dirty="0" smtClean="0"/>
              <a:t>Click to edit title</a:t>
            </a:r>
            <a:endParaRPr lang="en-US" dirty="0"/>
          </a:p>
        </p:txBody>
      </p:sp>
    </p:spTree>
    <p:extLst>
      <p:ext uri="{BB962C8B-B14F-4D97-AF65-F5344CB8AC3E}">
        <p14:creationId xmlns:p14="http://schemas.microsoft.com/office/powerpoint/2010/main" val="1045112619"/>
      </p:ext>
    </p:extLst>
  </p:cSld>
  <p:clrMapOvr>
    <a:masterClrMapping/>
  </p:clrMapOvr>
  <p:timing>
    <p:tnLst>
      <p:par>
        <p:cTn id="1" dur="indefinite" restart="never" nodeType="tmRoot"/>
      </p:par>
    </p:tnLst>
  </p:timing>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Dark Title)">
    <p:bg>
      <p:bgPr>
        <a:solidFill>
          <a:schemeClr val="bg1"/>
        </a:solidFill>
        <a:effectLst/>
      </p:bgPr>
    </p:bg>
    <p:spTree>
      <p:nvGrpSpPr>
        <p:cNvPr id="1" name=""/>
        <p:cNvGrpSpPr/>
        <p:nvPr/>
      </p:nvGrpSpPr>
      <p:grpSpPr>
        <a:xfrm>
          <a:off x="0" y="0"/>
          <a:ext cx="0" cy="0"/>
          <a:chOff x="0" y="0"/>
          <a:chExt cx="0" cy="0"/>
        </a:xfrm>
      </p:grpSpPr>
      <p:sp>
        <p:nvSpPr>
          <p:cNvPr id="4" name="Picture Placeholder 1"/>
          <p:cNvSpPr>
            <a:spLocks noGrp="1"/>
          </p:cNvSpPr>
          <p:nvPr>
            <p:ph type="pic" sz="quarter" idx="10"/>
          </p:nvPr>
        </p:nvSpPr>
        <p:spPr bwMode="gray">
          <a:xfrm>
            <a:off x="0" y="2"/>
            <a:ext cx="12192000" cy="5638799"/>
          </a:xfrm>
        </p:spPr>
        <p:txBody>
          <a:bodyPr/>
          <a:lstStyle/>
          <a:p>
            <a:r>
              <a:rPr lang="en-US" smtClean="0"/>
              <a:t>Click icon to add picture</a:t>
            </a:r>
            <a:endParaRPr lang="en-US"/>
          </a:p>
        </p:txBody>
      </p:sp>
      <p:sp>
        <p:nvSpPr>
          <p:cNvPr id="5" name="Rectangle 2"/>
          <p:cNvSpPr txBox="1">
            <a:spLocks/>
          </p:cNvSpPr>
          <p:nvPr userDrawn="1"/>
        </p:nvSpPr>
        <p:spPr bwMode="black">
          <a:xfrm>
            <a:off x="-1" y="5638801"/>
            <a:ext cx="12192000" cy="1219200"/>
          </a:xfrm>
          <a:prstGeom prst="rect">
            <a:avLst/>
          </a:prstGeom>
          <a:solidFill>
            <a:srgbClr val="0D0D0D">
              <a:alpha val="87843"/>
            </a:srgbClr>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9" name="Title 3"/>
          <p:cNvSpPr>
            <a:spLocks noGrp="1"/>
          </p:cNvSpPr>
          <p:nvPr>
            <p:ph type="title" hasCustomPrompt="1"/>
          </p:nvPr>
        </p:nvSpPr>
        <p:spPr bwMode="white">
          <a:xfrm>
            <a:off x="266700" y="5638801"/>
            <a:ext cx="11658600" cy="1219200"/>
          </a:xfrm>
          <a:noFill/>
        </p:spPr>
        <p:txBody>
          <a:bodyPr>
            <a:normAutofit/>
          </a:bodyPr>
          <a:lstStyle>
            <a:lvl1pPr algn="ctr">
              <a:defRPr sz="3600">
                <a:solidFill>
                  <a:schemeClr val="bg1"/>
                </a:solidFill>
              </a:defRPr>
            </a:lvl1pPr>
          </a:lstStyle>
          <a:p>
            <a:r>
              <a:rPr lang="en-US" dirty="0" smtClean="0"/>
              <a:t>Click to edit title</a:t>
            </a:r>
            <a:endParaRPr lang="en-US" dirty="0"/>
          </a:p>
        </p:txBody>
      </p:sp>
    </p:spTree>
    <p:extLst>
      <p:ext uri="{BB962C8B-B14F-4D97-AF65-F5344CB8AC3E}">
        <p14:creationId xmlns:p14="http://schemas.microsoft.com/office/powerpoint/2010/main" val="3297887301"/>
      </p:ext>
    </p:extLst>
  </p:cSld>
  <p:clrMapOvr>
    <a:masterClrMapping/>
  </p:clrMapOvr>
  <p:timing>
    <p:tnLst>
      <p:par>
        <p:cTn id="1" dur="indefinite" restart="never" nodeType="tmRoot"/>
      </p:par>
    </p:tnLst>
  </p:timing>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ig Image (Green Title)">
    <p:bg>
      <p:bgPr>
        <a:solidFill>
          <a:schemeClr val="bg1"/>
        </a:solidFill>
        <a:effectLst/>
      </p:bgPr>
    </p:bg>
    <p:spTree>
      <p:nvGrpSpPr>
        <p:cNvPr id="1" name=""/>
        <p:cNvGrpSpPr/>
        <p:nvPr/>
      </p:nvGrpSpPr>
      <p:grpSpPr>
        <a:xfrm>
          <a:off x="0" y="0"/>
          <a:ext cx="0" cy="0"/>
          <a:chOff x="0" y="0"/>
          <a:chExt cx="0" cy="0"/>
        </a:xfrm>
      </p:grpSpPr>
      <p:sp>
        <p:nvSpPr>
          <p:cNvPr id="4" name="Picture Placeholder 1"/>
          <p:cNvSpPr>
            <a:spLocks noGrp="1"/>
          </p:cNvSpPr>
          <p:nvPr>
            <p:ph type="pic" sz="quarter" idx="10"/>
          </p:nvPr>
        </p:nvSpPr>
        <p:spPr bwMode="gray">
          <a:xfrm>
            <a:off x="0" y="3"/>
            <a:ext cx="12192000" cy="5638798"/>
          </a:xfrm>
        </p:spPr>
        <p:txBody>
          <a:bodyPr/>
          <a:lstStyle/>
          <a:p>
            <a:r>
              <a:rPr lang="en-US" smtClean="0"/>
              <a:t>Click icon to add picture</a:t>
            </a:r>
            <a:endParaRPr lang="en-US"/>
          </a:p>
        </p:txBody>
      </p:sp>
      <p:sp>
        <p:nvSpPr>
          <p:cNvPr id="5" name="Rectangle 2"/>
          <p:cNvSpPr txBox="1">
            <a:spLocks/>
          </p:cNvSpPr>
          <p:nvPr userDrawn="1"/>
        </p:nvSpPr>
        <p:spPr bwMode="auto">
          <a:xfrm>
            <a:off x="0" y="5638800"/>
            <a:ext cx="12192000" cy="1219200"/>
          </a:xfrm>
          <a:prstGeom prst="rect">
            <a:avLst/>
          </a:prstGeom>
          <a:solidFill>
            <a:srgbClr val="78BE21"/>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tx2"/>
                </a:solidFill>
                <a:latin typeface="+mj-lt"/>
                <a:ea typeface="+mj-ea"/>
                <a:cs typeface="+mj-cs"/>
              </a:defRPr>
            </a:lvl1pPr>
          </a:lstStyle>
          <a:p>
            <a:endParaRPr lang="en-US" dirty="0"/>
          </a:p>
        </p:txBody>
      </p:sp>
      <p:sp>
        <p:nvSpPr>
          <p:cNvPr id="9" name="Title 3"/>
          <p:cNvSpPr>
            <a:spLocks noGrp="1"/>
          </p:cNvSpPr>
          <p:nvPr>
            <p:ph type="title" hasCustomPrompt="1"/>
          </p:nvPr>
        </p:nvSpPr>
        <p:spPr bwMode="black">
          <a:xfrm>
            <a:off x="266700" y="5638800"/>
            <a:ext cx="11658600" cy="1219200"/>
          </a:xfrm>
          <a:noFill/>
        </p:spPr>
        <p:txBody>
          <a:bodyPr>
            <a:normAutofit/>
          </a:bodyPr>
          <a:lstStyle>
            <a:lvl1pPr algn="ctr">
              <a:defRPr sz="3600">
                <a:solidFill>
                  <a:schemeClr val="tx2"/>
                </a:solidFill>
              </a:defRPr>
            </a:lvl1pPr>
          </a:lstStyle>
          <a:p>
            <a:r>
              <a:rPr lang="en-US" dirty="0" smtClean="0"/>
              <a:t>Click to edit title</a:t>
            </a:r>
            <a:endParaRPr lang="en-US" dirty="0"/>
          </a:p>
        </p:txBody>
      </p:sp>
    </p:spTree>
    <p:extLst>
      <p:ext uri="{BB962C8B-B14F-4D97-AF65-F5344CB8AC3E}">
        <p14:creationId xmlns:p14="http://schemas.microsoft.com/office/powerpoint/2010/main" val="1634237328"/>
      </p:ext>
    </p:extLst>
  </p:cSld>
  <p:clrMapOvr>
    <a:masterClrMapping/>
  </p:clrMapOvr>
  <p:timing>
    <p:tnLst>
      <p:par>
        <p:cTn id="1" dur="indefinite" restart="never" nodeType="tmRoot"/>
      </p:par>
    </p:tnLst>
  </p:timing>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8" name="Rectangle 1"/>
          <p:cNvSpPr txBox="1">
            <a:spLocks/>
          </p:cNvSpPr>
          <p:nvPr userDrawn="1"/>
        </p:nvSpPr>
        <p:spPr bwMode="black">
          <a:xfrm>
            <a:off x="0" y="3477837"/>
            <a:ext cx="12192000" cy="1295182"/>
          </a:xfrm>
          <a:prstGeom prst="rect">
            <a:avLst/>
          </a:prstGeom>
          <a:solidFill>
            <a:schemeClr val="accent1"/>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2" name="Title 2"/>
          <p:cNvSpPr>
            <a:spLocks noGrp="1"/>
          </p:cNvSpPr>
          <p:nvPr>
            <p:ph type="ctrTitle" hasCustomPrompt="1"/>
          </p:nvPr>
        </p:nvSpPr>
        <p:spPr bwMode="white">
          <a:xfrm>
            <a:off x="266700" y="3477837"/>
            <a:ext cx="11658600" cy="1295182"/>
          </a:xfrm>
          <a:noFill/>
        </p:spPr>
        <p:txBody>
          <a:bodyPr wrap="square" lIns="182880" tIns="91440" rIns="182880" bIns="91440" anchor="ctr">
            <a:normAutofit/>
          </a:bodyPr>
          <a:lstStyle>
            <a:lvl1pPr algn="ctr">
              <a:defRPr sz="3600">
                <a:solidFill>
                  <a:schemeClr val="bg1"/>
                </a:solidFill>
              </a:defRPr>
            </a:lvl1pPr>
          </a:lstStyle>
          <a:p>
            <a:r>
              <a:rPr lang="en-US" dirty="0" smtClean="0"/>
              <a:t>Click to enter the slideshow title</a:t>
            </a:r>
            <a:endParaRPr lang="en-US" dirty="0"/>
          </a:p>
        </p:txBody>
      </p:sp>
      <p:sp>
        <p:nvSpPr>
          <p:cNvPr id="3" name="Rectangle 3"/>
          <p:cNvSpPr/>
          <p:nvPr userDrawn="1"/>
        </p:nvSpPr>
        <p:spPr bwMode="auto">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1" name="Text Placeholder 4"/>
          <p:cNvSpPr>
            <a:spLocks noGrp="1"/>
          </p:cNvSpPr>
          <p:nvPr>
            <p:ph type="body" sz="quarter" idx="18" hasCustomPrompt="1"/>
          </p:nvPr>
        </p:nvSpPr>
        <p:spPr bwMode="black">
          <a:xfrm>
            <a:off x="838200" y="5041204"/>
            <a:ext cx="10515600" cy="1097128"/>
          </a:xfrm>
        </p:spPr>
        <p:txBody>
          <a:bodyPr>
            <a:normAutofit/>
          </a:bodyPr>
          <a:lstStyle>
            <a:lvl1pPr marL="0" indent="0" algn="ctr">
              <a:buNone/>
              <a:defRPr sz="2400"/>
            </a:lvl1pPr>
          </a:lstStyle>
          <a:p>
            <a:pPr lvl="0"/>
            <a:r>
              <a:rPr lang="en-US" dirty="0" err="1" smtClean="0"/>
              <a:t>Firstname</a:t>
            </a:r>
            <a:r>
              <a:rPr lang="en-US" dirty="0" smtClean="0"/>
              <a:t> </a:t>
            </a:r>
            <a:r>
              <a:rPr lang="en-US" dirty="0" err="1" smtClean="0"/>
              <a:t>Lastname</a:t>
            </a:r>
            <a:r>
              <a:rPr lang="en-US" dirty="0" smtClean="0"/>
              <a:t> | Job Title</a:t>
            </a:r>
            <a:endParaRPr lang="en-US" dirty="0"/>
          </a:p>
        </p:txBody>
      </p:sp>
      <p:pic>
        <p:nvPicPr>
          <p:cNvPr id="10" name="Picture 5" descr="Minnesota Department of Natural Resources log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457806" y="5762861"/>
            <a:ext cx="3234329" cy="982083"/>
          </a:xfrm>
          <a:prstGeom prst="rect">
            <a:avLst/>
          </a:prstGeom>
        </p:spPr>
      </p:pic>
      <p:sp>
        <p:nvSpPr>
          <p:cNvPr id="9" name="Footer Placeholder 6"/>
          <p:cNvSpPr>
            <a:spLocks noGrp="1"/>
          </p:cNvSpPr>
          <p:nvPr>
            <p:ph type="ftr" sz="quarter" idx="3"/>
          </p:nvPr>
        </p:nvSpPr>
        <p:spPr bwMode="black">
          <a:xfrm>
            <a:off x="5766153" y="6138332"/>
            <a:ext cx="5587647" cy="365125"/>
          </a:xfrm>
          <a:prstGeom prst="rect">
            <a:avLst/>
          </a:prstGeom>
        </p:spPr>
        <p:txBody>
          <a:bodyPr anchor="b"/>
          <a:lstStyle>
            <a:lvl1pPr algn="r">
              <a:defRPr sz="1200">
                <a:solidFill>
                  <a:schemeClr val="tx2"/>
                </a:solidFill>
              </a:defRPr>
            </a:lvl1pPr>
          </a:lstStyle>
          <a:p>
            <a:r>
              <a:rPr lang="en-US" dirty="0" smtClean="0"/>
              <a:t>Optional Tagline Goes Here </a:t>
            </a:r>
            <a:r>
              <a:rPr lang="en-US" dirty="0" smtClean="0">
                <a:solidFill>
                  <a:schemeClr val="accent1"/>
                </a:solidFill>
              </a:rPr>
              <a:t>|</a:t>
            </a:r>
            <a:r>
              <a:rPr lang="en-US" dirty="0" smtClean="0"/>
              <a:t> mn.gov/</a:t>
            </a:r>
            <a:r>
              <a:rPr lang="en-US" dirty="0" err="1" smtClean="0"/>
              <a:t>websiteurl</a:t>
            </a:r>
            <a:endParaRPr lang="en-US" dirty="0"/>
          </a:p>
        </p:txBody>
      </p:sp>
      <p:sp>
        <p:nvSpPr>
          <p:cNvPr id="6" name="Picture Placeholder 7"/>
          <p:cNvSpPr>
            <a:spLocks noGrp="1"/>
          </p:cNvSpPr>
          <p:nvPr>
            <p:ph type="pic" sz="quarter" idx="17"/>
          </p:nvPr>
        </p:nvSpPr>
        <p:spPr bwMode="gray">
          <a:xfrm>
            <a:off x="0" y="0"/>
            <a:ext cx="12192000" cy="3380732"/>
          </a:xfrm>
        </p:spPr>
        <p:txBody>
          <a:bodyPr/>
          <a:lstStyle/>
          <a:p>
            <a:r>
              <a:rPr lang="en-US" smtClean="0"/>
              <a:t>Click icon to add picture</a:t>
            </a:r>
            <a:endParaRPr lang="en-US" dirty="0"/>
          </a:p>
        </p:txBody>
      </p:sp>
    </p:spTree>
    <p:extLst>
      <p:ext uri="{BB962C8B-B14F-4D97-AF65-F5344CB8AC3E}">
        <p14:creationId xmlns:p14="http://schemas.microsoft.com/office/powerpoint/2010/main" val="178882439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Big Image (Light Gray Title)">
    <p:bg>
      <p:bgPr>
        <a:solidFill>
          <a:schemeClr val="bg1"/>
        </a:solidFill>
        <a:effectLst/>
      </p:bgPr>
    </p:bg>
    <p:spTree>
      <p:nvGrpSpPr>
        <p:cNvPr id="1" name=""/>
        <p:cNvGrpSpPr/>
        <p:nvPr/>
      </p:nvGrpSpPr>
      <p:grpSpPr>
        <a:xfrm>
          <a:off x="0" y="0"/>
          <a:ext cx="0" cy="0"/>
          <a:chOff x="0" y="0"/>
          <a:chExt cx="0" cy="0"/>
        </a:xfrm>
      </p:grpSpPr>
      <p:sp>
        <p:nvSpPr>
          <p:cNvPr id="4" name="Picture Placeholder 1"/>
          <p:cNvSpPr>
            <a:spLocks noGrp="1"/>
          </p:cNvSpPr>
          <p:nvPr>
            <p:ph type="pic" sz="quarter" idx="10"/>
          </p:nvPr>
        </p:nvSpPr>
        <p:spPr bwMode="gray">
          <a:xfrm>
            <a:off x="0" y="3"/>
            <a:ext cx="12192000" cy="5638798"/>
          </a:xfrm>
        </p:spPr>
        <p:txBody>
          <a:bodyPr/>
          <a:lstStyle/>
          <a:p>
            <a:r>
              <a:rPr lang="en-US" smtClean="0"/>
              <a:t>Click icon to add picture</a:t>
            </a:r>
            <a:endParaRPr lang="en-US"/>
          </a:p>
        </p:txBody>
      </p:sp>
      <p:sp>
        <p:nvSpPr>
          <p:cNvPr id="5" name="Rectangle 2"/>
          <p:cNvSpPr txBox="1">
            <a:spLocks/>
          </p:cNvSpPr>
          <p:nvPr userDrawn="1"/>
        </p:nvSpPr>
        <p:spPr bwMode="auto">
          <a:xfrm>
            <a:off x="0" y="5638800"/>
            <a:ext cx="12192000" cy="1219200"/>
          </a:xfrm>
          <a:prstGeom prst="rect">
            <a:avLst/>
          </a:prstGeom>
          <a:solidFill>
            <a:srgbClr val="E8E8E8">
              <a:alpha val="87843"/>
            </a:srgbClr>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tx2"/>
                </a:solidFill>
                <a:latin typeface="+mj-lt"/>
                <a:ea typeface="+mj-ea"/>
                <a:cs typeface="+mj-cs"/>
              </a:defRPr>
            </a:lvl1pPr>
          </a:lstStyle>
          <a:p>
            <a:endParaRPr lang="en-US" dirty="0"/>
          </a:p>
        </p:txBody>
      </p:sp>
      <p:sp>
        <p:nvSpPr>
          <p:cNvPr id="9" name="Title 3"/>
          <p:cNvSpPr>
            <a:spLocks noGrp="1"/>
          </p:cNvSpPr>
          <p:nvPr>
            <p:ph type="title" hasCustomPrompt="1"/>
          </p:nvPr>
        </p:nvSpPr>
        <p:spPr bwMode="black">
          <a:xfrm>
            <a:off x="266700" y="5638800"/>
            <a:ext cx="11658600" cy="1219200"/>
          </a:xfrm>
          <a:noFill/>
        </p:spPr>
        <p:txBody>
          <a:bodyPr>
            <a:normAutofit/>
          </a:bodyPr>
          <a:lstStyle>
            <a:lvl1pPr algn="ctr">
              <a:defRPr sz="3600">
                <a:solidFill>
                  <a:schemeClr val="tx2"/>
                </a:solidFill>
              </a:defRPr>
            </a:lvl1pPr>
          </a:lstStyle>
          <a:p>
            <a:r>
              <a:rPr lang="en-US" dirty="0" smtClean="0"/>
              <a:t>Click to edit title</a:t>
            </a:r>
            <a:endParaRPr lang="en-US" dirty="0"/>
          </a:p>
        </p:txBody>
      </p:sp>
    </p:spTree>
    <p:extLst>
      <p:ext uri="{BB962C8B-B14F-4D97-AF65-F5344CB8AC3E}">
        <p14:creationId xmlns:p14="http://schemas.microsoft.com/office/powerpoint/2010/main" val="1703797675"/>
      </p:ext>
    </p:extLst>
  </p:cSld>
  <p:clrMapOvr>
    <a:masterClrMapping/>
  </p:clrMapOvr>
  <p:timing>
    <p:tnLst>
      <p:par>
        <p:cTn id="1" dur="indefinite" restart="never" nodeType="tmRoot"/>
      </p:par>
    </p:tnLst>
  </p:timing>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creenshot (Dark Horizontal)">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smtClean="0"/>
              <a:t>Click to edit title</a:t>
            </a:r>
            <a:endParaRPr lang="en-US" dirty="0"/>
          </a:p>
        </p:txBody>
      </p:sp>
      <p:sp>
        <p:nvSpPr>
          <p:cNvPr id="15" name="Text Placeholder 2"/>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smtClean="0"/>
              <a:t>Click icon to insert screenshot</a:t>
            </a:r>
            <a:endParaRPr lang="en-US" dirty="0"/>
          </a:p>
        </p:txBody>
      </p:sp>
      <p:sp>
        <p:nvSpPr>
          <p:cNvPr id="8"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11/21/2019</a:t>
            </a:fld>
            <a:endParaRPr lang="en-US" dirty="0"/>
          </a:p>
        </p:txBody>
      </p:sp>
      <p:sp>
        <p:nvSpPr>
          <p:cNvPr id="7" name="Footer Placeholder 6"/>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smtClean="0"/>
              <a:t>Optional Tagline Goes Here </a:t>
            </a:r>
            <a:r>
              <a:rPr lang="en-US" dirty="0" smtClean="0">
                <a:solidFill>
                  <a:schemeClr val="accent2"/>
                </a:solidFill>
              </a:rPr>
              <a:t>|</a:t>
            </a:r>
            <a:r>
              <a:rPr lang="en-US" dirty="0" smtClean="0"/>
              <a:t> mn.gov/</a:t>
            </a:r>
            <a:r>
              <a:rPr lang="en-US" dirty="0" err="1" smtClean="0"/>
              <a:t>websiteurl</a:t>
            </a:r>
            <a:endParaRPr lang="en-US" dirty="0"/>
          </a:p>
        </p:txBody>
      </p:sp>
      <p:sp>
        <p:nvSpPr>
          <p:cNvPr id="9" name="Slide Number Placeholder 7"/>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5560126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creenshot (Dark Vertical)">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smtClean="0"/>
              <a:t>Click to edit Master title style</a:t>
            </a:r>
            <a:endParaRPr lang="en-US" dirty="0"/>
          </a:p>
        </p:txBody>
      </p:sp>
      <p:sp>
        <p:nvSpPr>
          <p:cNvPr id="11" name="Text Placeholder 2"/>
          <p:cNvSpPr>
            <a:spLocks noGrp="1"/>
          </p:cNvSpPr>
          <p:nvPr>
            <p:ph type="body" sz="quarter" idx="13"/>
          </p:nvPr>
        </p:nvSpPr>
        <p:spPr bwMode="white">
          <a:xfrm>
            <a:off x="838200" y="1365203"/>
            <a:ext cx="10515600"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p:txBody>
      </p:sp>
      <p:pic>
        <p:nvPicPr>
          <p:cNvPr id="12"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4"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dirty="0" smtClean="0"/>
              <a:t>Click icon to insert screenshot</a:t>
            </a:r>
            <a:endParaRPr lang="en-US" dirty="0"/>
          </a:p>
        </p:txBody>
      </p:sp>
    </p:spTree>
    <p:extLst>
      <p:ext uri="{BB962C8B-B14F-4D97-AF65-F5344CB8AC3E}">
        <p14:creationId xmlns:p14="http://schemas.microsoft.com/office/powerpoint/2010/main" val="163991594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creenshot (Full Window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smtClean="0"/>
              <a:t>Click to edit Master title style</a:t>
            </a:r>
            <a:endParaRPr lang="en-US" dirty="0"/>
          </a:p>
        </p:txBody>
      </p:sp>
      <p:pic>
        <p:nvPicPr>
          <p:cNvPr id="12"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dirty="0" smtClean="0"/>
              <a:t>Click icon to insert screenshot</a:t>
            </a:r>
            <a:endParaRPr lang="en-US" dirty="0"/>
          </a:p>
        </p:txBody>
      </p:sp>
    </p:spTree>
    <p:extLst>
      <p:ext uri="{BB962C8B-B14F-4D97-AF65-F5344CB8AC3E}">
        <p14:creationId xmlns:p14="http://schemas.microsoft.com/office/powerpoint/2010/main" val="3648725639"/>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reenshot (Light Gray Horizont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bwMode="black">
          <a:xfrm>
            <a:off x="815897" y="287066"/>
            <a:ext cx="3521927" cy="2734914"/>
          </a:xfrm>
        </p:spPr>
        <p:txBody>
          <a:bodyPr/>
          <a:lstStyle>
            <a:lvl1pPr>
              <a:defRPr>
                <a:solidFill>
                  <a:schemeClr val="accent1"/>
                </a:solidFill>
              </a:defRPr>
            </a:lvl1pPr>
          </a:lstStyle>
          <a:p>
            <a:r>
              <a:rPr lang="en-US" dirty="0" smtClean="0"/>
              <a:t>Click to edit title</a:t>
            </a:r>
            <a:endParaRPr lang="en-US" dirty="0"/>
          </a:p>
        </p:txBody>
      </p:sp>
      <p:sp>
        <p:nvSpPr>
          <p:cNvPr id="4" name="Text Placeholder 2"/>
          <p:cNvSpPr>
            <a:spLocks noGrp="1"/>
          </p:cNvSpPr>
          <p:nvPr>
            <p:ph type="body" sz="quarter" idx="11"/>
          </p:nvPr>
        </p:nvSpPr>
        <p:spPr bwMode="black">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smtClean="0"/>
              <a:t>Click icon to insert screenshot</a:t>
            </a:r>
            <a:endParaRPr lang="en-US" dirty="0"/>
          </a:p>
        </p:txBody>
      </p:sp>
      <p:sp>
        <p:nvSpPr>
          <p:cNvPr id="10" name="Date Placeholder 5"/>
          <p:cNvSpPr>
            <a:spLocks noGrp="1"/>
          </p:cNvSpPr>
          <p:nvPr>
            <p:ph type="dt" sz="half" idx="12"/>
          </p:nvPr>
        </p:nvSpPr>
        <p:spPr bwMode="black">
          <a:xfrm>
            <a:off x="838200" y="6356350"/>
            <a:ext cx="1358590" cy="365125"/>
          </a:xfrm>
        </p:spPr>
        <p:txBody>
          <a:bodyPr/>
          <a:lstStyle/>
          <a:p>
            <a:fld id="{5D76A200-3168-4D33-A718-3974884CE863}" type="datetime1">
              <a:rPr lang="en-US" smtClean="0"/>
              <a:t>11/21/2019</a:t>
            </a:fld>
            <a:endParaRPr lang="en-US" dirty="0"/>
          </a:p>
        </p:txBody>
      </p:sp>
      <p:sp>
        <p:nvSpPr>
          <p:cNvPr id="7"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smtClean="0"/>
              <a:t>Optional Tagline Goes Here </a:t>
            </a:r>
            <a:r>
              <a:rPr lang="en-US" dirty="0" smtClean="0">
                <a:solidFill>
                  <a:schemeClr val="accent1"/>
                </a:solidFill>
              </a:rPr>
              <a:t>|</a:t>
            </a:r>
            <a:r>
              <a:rPr lang="en-US" dirty="0" smtClean="0"/>
              <a:t> mn.gov/</a:t>
            </a:r>
            <a:r>
              <a:rPr lang="en-US" dirty="0" err="1" smtClean="0"/>
              <a:t>websiteurl</a:t>
            </a:r>
            <a:endParaRPr lang="en-US" dirty="0"/>
          </a:p>
        </p:txBody>
      </p:sp>
      <p:sp>
        <p:nvSpPr>
          <p:cNvPr id="11" name="Slide Number Placeholder 7"/>
          <p:cNvSpPr>
            <a:spLocks noGrp="1"/>
          </p:cNvSpPr>
          <p:nvPr>
            <p:ph type="sldNum" sz="quarter" idx="13"/>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0903788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creenshot (Light Gray Vertic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smtClean="0"/>
              <a:t>Click to edit Master title style</a:t>
            </a:r>
            <a:endParaRPr lang="en-US" dirty="0"/>
          </a:p>
        </p:txBody>
      </p:sp>
      <p:sp>
        <p:nvSpPr>
          <p:cNvPr id="7" name="Text Placeholder 2"/>
          <p:cNvSpPr>
            <a:spLocks noGrp="1"/>
          </p:cNvSpPr>
          <p:nvPr>
            <p:ph type="body" sz="quarter" idx="11"/>
          </p:nvPr>
        </p:nvSpPr>
        <p:spPr bwMode="black">
          <a:xfrm>
            <a:off x="838200" y="1365203"/>
            <a:ext cx="10515600" cy="156718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p:txBody>
      </p:sp>
      <p:pic>
        <p:nvPicPr>
          <p:cNvPr id="6"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4"/>
          <p:cNvSpPr>
            <a:spLocks noGrp="1"/>
          </p:cNvSpPr>
          <p:nvPr>
            <p:ph type="pic" sz="quarter" idx="10" hasCustomPrompt="1"/>
          </p:nvPr>
        </p:nvSpPr>
        <p:spPr bwMode="gray">
          <a:xfrm>
            <a:off x="1373459" y="3771871"/>
            <a:ext cx="9287236" cy="4733889"/>
          </a:xfrm>
        </p:spPr>
        <p:txBody>
          <a:bodyPr/>
          <a:lstStyle>
            <a:lvl1pPr>
              <a:defRPr/>
            </a:lvl1pPr>
          </a:lstStyle>
          <a:p>
            <a:r>
              <a:rPr lang="en-US" dirty="0" smtClean="0"/>
              <a:t>Click icon to insert screenshot</a:t>
            </a:r>
            <a:endParaRPr lang="en-US" dirty="0"/>
          </a:p>
        </p:txBody>
      </p:sp>
    </p:spTree>
    <p:extLst>
      <p:ext uri="{BB962C8B-B14F-4D97-AF65-F5344CB8AC3E}">
        <p14:creationId xmlns:p14="http://schemas.microsoft.com/office/powerpoint/2010/main" val="894290563"/>
      </p:ext>
    </p:extLst>
  </p:cSld>
  <p:clrMapOvr>
    <a:masterClrMapping/>
  </p:clrMapOvr>
  <p:timing>
    <p:tnLst>
      <p:par>
        <p:cTn id="1" dur="indefinite" restart="never" nodeType="tmRoot"/>
      </p:par>
    </p:tnLst>
  </p:timing>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creenshot (Full Window Ligh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smtClean="0"/>
              <a:t>Click to edit Master title style</a:t>
            </a:r>
            <a:endParaRPr lang="en-US" dirty="0"/>
          </a:p>
        </p:txBody>
      </p:sp>
      <p:pic>
        <p:nvPicPr>
          <p:cNvPr id="9"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10"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dirty="0" smtClean="0"/>
              <a:t>Click icon to insert screenshot</a:t>
            </a:r>
            <a:endParaRPr lang="en-US" dirty="0"/>
          </a:p>
        </p:txBody>
      </p:sp>
    </p:spTree>
    <p:extLst>
      <p:ext uri="{BB962C8B-B14F-4D97-AF65-F5344CB8AC3E}">
        <p14:creationId xmlns:p14="http://schemas.microsoft.com/office/powerpoint/2010/main" val="1064751064"/>
      </p:ext>
    </p:extLst>
  </p:cSld>
  <p:clrMapOvr>
    <a:masterClrMapping/>
  </p:clrMapOvr>
  <p:timing>
    <p:tnLst>
      <p:par>
        <p:cTn id="1" dur="indefinite" restart="never" nodeType="tmRoot"/>
      </p:par>
    </p:tnLst>
  </p:timing>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creenshot (Blue Horizontal)">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smtClean="0"/>
              <a:t>Click to edit title</a:t>
            </a:r>
            <a:endParaRPr lang="en-US" dirty="0"/>
          </a:p>
        </p:txBody>
      </p:sp>
      <p:sp>
        <p:nvSpPr>
          <p:cNvPr id="15" name="Text Placeholder 2"/>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smtClean="0"/>
              <a:t>Click icon to insert screenshot</a:t>
            </a:r>
            <a:endParaRPr lang="en-US" dirty="0"/>
          </a:p>
        </p:txBody>
      </p:sp>
      <p:sp>
        <p:nvSpPr>
          <p:cNvPr id="10"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11/21/2019</a:t>
            </a:fld>
            <a:endParaRPr lang="en-US" dirty="0"/>
          </a:p>
        </p:txBody>
      </p:sp>
      <p:sp>
        <p:nvSpPr>
          <p:cNvPr id="9" name="Footer Placeholder 6"/>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smtClean="0"/>
              <a:t>Optional Tagline Goes Here </a:t>
            </a:r>
            <a:r>
              <a:rPr lang="en-US" dirty="0" smtClean="0">
                <a:solidFill>
                  <a:schemeClr val="accent2"/>
                </a:solidFill>
              </a:rPr>
              <a:t>|</a:t>
            </a:r>
            <a:r>
              <a:rPr lang="en-US" dirty="0" smtClean="0"/>
              <a:t> mn.gov/</a:t>
            </a:r>
            <a:r>
              <a:rPr lang="en-US" dirty="0" err="1" smtClean="0"/>
              <a:t>websiteurl</a:t>
            </a:r>
            <a:endParaRPr lang="en-US" dirty="0"/>
          </a:p>
        </p:txBody>
      </p:sp>
      <p:sp>
        <p:nvSpPr>
          <p:cNvPr id="11" name="Slide Number Placeholder 7"/>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969326360"/>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creenshot (Blue Vertical)">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smtClean="0"/>
              <a:t>Click to edit Master title style</a:t>
            </a:r>
            <a:endParaRPr lang="en-US" dirty="0"/>
          </a:p>
        </p:txBody>
      </p:sp>
      <p:sp>
        <p:nvSpPr>
          <p:cNvPr id="14" name="Text Placeholder 2"/>
          <p:cNvSpPr>
            <a:spLocks noGrp="1"/>
          </p:cNvSpPr>
          <p:nvPr>
            <p:ph type="body" sz="quarter" idx="13"/>
          </p:nvPr>
        </p:nvSpPr>
        <p:spPr bwMode="white">
          <a:xfrm>
            <a:off x="838200" y="1365203"/>
            <a:ext cx="10515600"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p:txBody>
      </p:sp>
      <p:pic>
        <p:nvPicPr>
          <p:cNvPr id="15"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dirty="0" smtClean="0"/>
              <a:t>Click icon to insert screenshot</a:t>
            </a:r>
            <a:endParaRPr lang="en-US" dirty="0"/>
          </a:p>
        </p:txBody>
      </p:sp>
    </p:spTree>
    <p:extLst>
      <p:ext uri="{BB962C8B-B14F-4D97-AF65-F5344CB8AC3E}">
        <p14:creationId xmlns:p14="http://schemas.microsoft.com/office/powerpoint/2010/main" val="4034028452"/>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creenshot (Full Window Blue)">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smtClean="0"/>
              <a:t>Click to edit Master title style</a:t>
            </a:r>
            <a:endParaRPr lang="en-US" dirty="0"/>
          </a:p>
        </p:txBody>
      </p:sp>
      <p:pic>
        <p:nvPicPr>
          <p:cNvPr id="6"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7"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dirty="0" smtClean="0"/>
              <a:t>Click icon to insert screenshot</a:t>
            </a:r>
            <a:endParaRPr lang="en-US" dirty="0"/>
          </a:p>
        </p:txBody>
      </p:sp>
    </p:spTree>
    <p:extLst>
      <p:ext uri="{BB962C8B-B14F-4D97-AF65-F5344CB8AC3E}">
        <p14:creationId xmlns:p14="http://schemas.microsoft.com/office/powerpoint/2010/main" val="57571372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bwMode="auto">
      <p:bgPr>
        <a:solidFill>
          <a:srgbClr val="E8E8E8"/>
        </a:solidFill>
        <a:effectLst/>
      </p:bgPr>
    </p:bg>
    <p:spTree>
      <p:nvGrpSpPr>
        <p:cNvPr id="1" name=""/>
        <p:cNvGrpSpPr/>
        <p:nvPr/>
      </p:nvGrpSpPr>
      <p:grpSpPr>
        <a:xfrm>
          <a:off x="0" y="0"/>
          <a:ext cx="0" cy="0"/>
          <a:chOff x="0" y="0"/>
          <a:chExt cx="0" cy="0"/>
        </a:xfrm>
      </p:grpSpPr>
      <p:sp>
        <p:nvSpPr>
          <p:cNvPr id="3"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0" name="Title 2"/>
          <p:cNvSpPr>
            <a:spLocks noGrp="1"/>
          </p:cNvSpPr>
          <p:nvPr>
            <p:ph type="title"/>
          </p:nvPr>
        </p:nvSpPr>
        <p:spPr bwMode="white">
          <a:xfrm>
            <a:off x="838200" y="-1"/>
            <a:ext cx="10515600" cy="1216025"/>
          </a:xfrm>
          <a:noFill/>
        </p:spPr>
        <p:txBody>
          <a:bodyPr lIns="45720" rIns="45720">
            <a:normAutofit/>
          </a:bodyPr>
          <a:lstStyle>
            <a:lvl1pPr algn="r">
              <a:defRPr sz="3600">
                <a:solidFill>
                  <a:schemeClr val="bg1"/>
                </a:solidFill>
              </a:defRPr>
            </a:lvl1pPr>
          </a:lstStyle>
          <a:p>
            <a:r>
              <a:rPr lang="en-US" smtClean="0"/>
              <a:t>Click to edit Master title style</a:t>
            </a:r>
            <a:endParaRPr lang="en-US" dirty="0"/>
          </a:p>
        </p:txBody>
      </p:sp>
      <p:sp>
        <p:nvSpPr>
          <p:cNvPr id="12" name="Table Placeholder 3"/>
          <p:cNvSpPr>
            <a:spLocks noGrp="1"/>
          </p:cNvSpPr>
          <p:nvPr>
            <p:ph type="tbl" sz="quarter" idx="13"/>
          </p:nvPr>
        </p:nvSpPr>
        <p:spPr bwMode="gray">
          <a:xfrm>
            <a:off x="838200" y="1335088"/>
            <a:ext cx="10515600" cy="4841875"/>
          </a:xfrm>
        </p:spPr>
        <p:txBody>
          <a:bodyPr/>
          <a:lstStyle/>
          <a:p>
            <a:r>
              <a:rPr lang="en-US" smtClean="0"/>
              <a:t>Click icon to add table</a:t>
            </a:r>
            <a:endParaRPr lang="en-US"/>
          </a:p>
        </p:txBody>
      </p:sp>
      <p:sp>
        <p:nvSpPr>
          <p:cNvPr id="4" name="Date Placeholder 4"/>
          <p:cNvSpPr>
            <a:spLocks noGrp="1"/>
          </p:cNvSpPr>
          <p:nvPr>
            <p:ph type="dt" sz="half" idx="10"/>
          </p:nvPr>
        </p:nvSpPr>
        <p:spPr bwMode="black"/>
        <p:txBody>
          <a:bodyPr/>
          <a:lstStyle/>
          <a:p>
            <a:fld id="{9A198C9B-0587-4A1E-9E03-E4C9FE222F08}" type="datetime1">
              <a:rPr lang="en-US" smtClean="0"/>
              <a:t>11/21/2019</a:t>
            </a:fld>
            <a:endParaRPr lang="en-US" dirty="0"/>
          </a:p>
        </p:txBody>
      </p:sp>
      <p:sp>
        <p:nvSpPr>
          <p:cNvPr id="11"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smtClean="0"/>
              <a:t>Optional Tagline Goes Here </a:t>
            </a:r>
            <a:r>
              <a:rPr lang="en-US" dirty="0" smtClean="0">
                <a:solidFill>
                  <a:schemeClr val="accent1"/>
                </a:solidFill>
              </a:rPr>
              <a:t>|</a:t>
            </a:r>
            <a:r>
              <a:rPr lang="en-US" dirty="0" smtClean="0"/>
              <a:t> mn.gov/</a:t>
            </a:r>
            <a:r>
              <a:rPr lang="en-US" dirty="0" err="1" smtClean="0"/>
              <a:t>websiteurl</a:t>
            </a:r>
            <a:endParaRPr lang="en-US" dirty="0"/>
          </a:p>
        </p:txBody>
      </p:sp>
      <p:sp>
        <p:nvSpPr>
          <p:cNvPr id="6" name="Slide Number Placeholder 6"/>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9"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79964413"/>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creenshot (Computer)">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smtClean="0"/>
              <a:t>Click to edit title</a:t>
            </a:r>
            <a:endParaRPr lang="en-US" dirty="0"/>
          </a:p>
        </p:txBody>
      </p:sp>
      <p:sp>
        <p:nvSpPr>
          <p:cNvPr id="16" name="Text Placeholder 2"/>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3" descr="Compute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4"/>
          <p:cNvSpPr>
            <a:spLocks noGrp="1"/>
          </p:cNvSpPr>
          <p:nvPr>
            <p:ph type="pic" sz="quarter" idx="10" hasCustomPrompt="1"/>
          </p:nvPr>
        </p:nvSpPr>
        <p:spPr bwMode="gray">
          <a:xfrm>
            <a:off x="4976787" y="691882"/>
            <a:ext cx="6300787" cy="3411537"/>
          </a:xfrm>
        </p:spPr>
        <p:txBody>
          <a:bodyPr/>
          <a:lstStyle>
            <a:lvl1pPr>
              <a:defRPr/>
            </a:lvl1pPr>
          </a:lstStyle>
          <a:p>
            <a:r>
              <a:rPr lang="en-US" dirty="0" smtClean="0"/>
              <a:t>Click icon to insert screenshot</a:t>
            </a:r>
            <a:endParaRPr lang="en-US" dirty="0"/>
          </a:p>
        </p:txBody>
      </p:sp>
      <p:sp>
        <p:nvSpPr>
          <p:cNvPr id="10"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11/21/2019</a:t>
            </a:fld>
            <a:endParaRPr lang="en-US" dirty="0"/>
          </a:p>
        </p:txBody>
      </p:sp>
      <p:sp>
        <p:nvSpPr>
          <p:cNvPr id="9" name="Footer Placeholder 6"/>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smtClean="0"/>
              <a:t>Optional Tagline Goes Here </a:t>
            </a:r>
            <a:r>
              <a:rPr lang="en-US" dirty="0" smtClean="0">
                <a:solidFill>
                  <a:schemeClr val="accent2"/>
                </a:solidFill>
              </a:rPr>
              <a:t>|</a:t>
            </a:r>
            <a:r>
              <a:rPr lang="en-US" dirty="0" smtClean="0"/>
              <a:t> mn.gov/</a:t>
            </a:r>
            <a:r>
              <a:rPr lang="en-US" dirty="0" err="1" smtClean="0"/>
              <a:t>websiteurl</a:t>
            </a:r>
            <a:endParaRPr lang="en-US" dirty="0"/>
          </a:p>
        </p:txBody>
      </p:sp>
      <p:sp>
        <p:nvSpPr>
          <p:cNvPr id="11" name="Slide Number Placeholder 7"/>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1752356"/>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creenshot (Computer, Tablet, Phone)">
    <p:bg bwMode="black">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t="8417"/>
          <a:stretch/>
        </p:blipFill>
        <p:spPr bwMode="gray">
          <a:xfrm>
            <a:off x="513807" y="300788"/>
            <a:ext cx="11412844" cy="6506515"/>
          </a:xfrm>
          <a:prstGeom prst="rect">
            <a:avLst/>
          </a:prstGeom>
        </p:spPr>
      </p:pic>
      <p:sp>
        <p:nvSpPr>
          <p:cNvPr id="13" name="Title 2"/>
          <p:cNvSpPr>
            <a:spLocks noGrp="1"/>
          </p:cNvSpPr>
          <p:nvPr>
            <p:ph type="title" hasCustomPrompt="1"/>
          </p:nvPr>
        </p:nvSpPr>
        <p:spPr bwMode="white">
          <a:xfrm>
            <a:off x="815897" y="287066"/>
            <a:ext cx="3521927" cy="2734914"/>
          </a:xfrm>
        </p:spPr>
        <p:txBody>
          <a:bodyPr/>
          <a:lstStyle>
            <a:lvl1pPr>
              <a:defRPr b="0">
                <a:solidFill>
                  <a:schemeClr val="tx1"/>
                </a:solidFill>
              </a:defRPr>
            </a:lvl1pPr>
          </a:lstStyle>
          <a:p>
            <a:r>
              <a:rPr lang="en-US" dirty="0" smtClean="0"/>
              <a:t>Click to edit title</a:t>
            </a:r>
            <a:endParaRPr lang="en-US" dirty="0"/>
          </a:p>
        </p:txBody>
      </p:sp>
      <p:sp>
        <p:nvSpPr>
          <p:cNvPr id="15" name="Picture Placeholder 3"/>
          <p:cNvSpPr>
            <a:spLocks noGrp="1"/>
          </p:cNvSpPr>
          <p:nvPr>
            <p:ph type="pic" sz="quarter" idx="10" hasCustomPrompt="1"/>
          </p:nvPr>
        </p:nvSpPr>
        <p:spPr bwMode="gray">
          <a:xfrm>
            <a:off x="4976788" y="691883"/>
            <a:ext cx="6298572" cy="3369130"/>
          </a:xfrm>
        </p:spPr>
        <p:txBody>
          <a:bodyPr/>
          <a:lstStyle>
            <a:lvl1pPr>
              <a:defRPr/>
            </a:lvl1pPr>
          </a:lstStyle>
          <a:p>
            <a:r>
              <a:rPr lang="en-US" dirty="0" smtClean="0"/>
              <a:t>Click icon to insert screenshot</a:t>
            </a:r>
            <a:endParaRPr lang="en-US" dirty="0"/>
          </a:p>
        </p:txBody>
      </p:sp>
      <p:sp>
        <p:nvSpPr>
          <p:cNvPr id="12" name="Picture Placeholder 4"/>
          <p:cNvSpPr>
            <a:spLocks noGrp="1"/>
          </p:cNvSpPr>
          <p:nvPr>
            <p:ph type="pic" sz="quarter" idx="13" hasCustomPrompt="1"/>
          </p:nvPr>
        </p:nvSpPr>
        <p:spPr bwMode="gray">
          <a:xfrm>
            <a:off x="2393577" y="3413074"/>
            <a:ext cx="1848970" cy="2458337"/>
          </a:xfrm>
        </p:spPr>
        <p:txBody>
          <a:bodyPr>
            <a:normAutofit/>
          </a:bodyPr>
          <a:lstStyle>
            <a:lvl1pPr>
              <a:defRPr sz="2200"/>
            </a:lvl1pPr>
          </a:lstStyle>
          <a:p>
            <a:r>
              <a:rPr lang="en-US" dirty="0" smtClean="0"/>
              <a:t>Click icon to insert screenshot</a:t>
            </a:r>
            <a:endParaRPr lang="en-US" dirty="0"/>
          </a:p>
        </p:txBody>
      </p:sp>
      <p:sp>
        <p:nvSpPr>
          <p:cNvPr id="17" name="Picture Placeholder 5"/>
          <p:cNvSpPr>
            <a:spLocks noGrp="1"/>
          </p:cNvSpPr>
          <p:nvPr>
            <p:ph type="pic" sz="quarter" idx="14" hasCustomPrompt="1"/>
          </p:nvPr>
        </p:nvSpPr>
        <p:spPr bwMode="gray">
          <a:xfrm>
            <a:off x="968188" y="4352926"/>
            <a:ext cx="894231" cy="1570503"/>
          </a:xfrm>
        </p:spPr>
        <p:txBody>
          <a:bodyPr>
            <a:normAutofit/>
          </a:bodyPr>
          <a:lstStyle>
            <a:lvl1pPr marL="171450" indent="-171450">
              <a:buFont typeface="Arial" panose="020B0604020202020204" pitchFamily="34" charset="0"/>
              <a:buChar char="•"/>
              <a:defRPr sz="950"/>
            </a:lvl1pPr>
          </a:lstStyle>
          <a:p>
            <a:r>
              <a:rPr lang="en-US" dirty="0" smtClean="0"/>
              <a:t>Click icon to insert screenshot</a:t>
            </a:r>
            <a:endParaRPr lang="en-US" dirty="0"/>
          </a:p>
        </p:txBody>
      </p:sp>
      <p:sp>
        <p:nvSpPr>
          <p:cNvPr id="10" name="Date Placeholder 6"/>
          <p:cNvSpPr>
            <a:spLocks noGrp="1"/>
          </p:cNvSpPr>
          <p:nvPr>
            <p:ph type="dt" sz="half" idx="11"/>
          </p:nvPr>
        </p:nvSpPr>
        <p:spPr bwMode="white">
          <a:xfrm>
            <a:off x="838200" y="6356350"/>
            <a:ext cx="1358590" cy="365125"/>
          </a:xfrm>
        </p:spPr>
        <p:txBody>
          <a:bodyPr/>
          <a:lstStyle>
            <a:lvl1pPr>
              <a:defRPr>
                <a:solidFill>
                  <a:schemeClr val="tx2"/>
                </a:solidFill>
              </a:defRPr>
            </a:lvl1pPr>
          </a:lstStyle>
          <a:p>
            <a:fld id="{276FB33B-BCEE-4E25-B97B-A564B0E1024B}" type="datetime1">
              <a:rPr lang="en-US" smtClean="0"/>
              <a:pPr/>
              <a:t>11/21/2019</a:t>
            </a:fld>
            <a:endParaRPr lang="en-US" dirty="0"/>
          </a:p>
        </p:txBody>
      </p:sp>
      <p:sp>
        <p:nvSpPr>
          <p:cNvPr id="9" name="Footer Placeholder 7"/>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tx2"/>
                </a:solidFill>
              </a:defRPr>
            </a:lvl1pPr>
          </a:lstStyle>
          <a:p>
            <a:r>
              <a:rPr lang="en-US" dirty="0" smtClean="0"/>
              <a:t>Optional Tagline Goes Here </a:t>
            </a:r>
            <a:r>
              <a:rPr lang="en-US" dirty="0" smtClean="0">
                <a:solidFill>
                  <a:schemeClr val="tx1"/>
                </a:solidFill>
              </a:rPr>
              <a:t>|</a:t>
            </a:r>
            <a:r>
              <a:rPr lang="en-US" dirty="0" smtClean="0"/>
              <a:t> mn.gov/</a:t>
            </a:r>
            <a:r>
              <a:rPr lang="en-US" dirty="0" err="1" smtClean="0"/>
              <a:t>websiteurl</a:t>
            </a:r>
            <a:endParaRPr lang="en-US" dirty="0"/>
          </a:p>
        </p:txBody>
      </p:sp>
      <p:sp>
        <p:nvSpPr>
          <p:cNvPr id="11" name="Slide Number Placeholder 8"/>
          <p:cNvSpPr>
            <a:spLocks noGrp="1"/>
          </p:cNvSpPr>
          <p:nvPr>
            <p:ph type="sldNum" sz="quarter" idx="12"/>
          </p:nvPr>
        </p:nvSpPr>
        <p:spPr bwMode="white">
          <a:xfrm>
            <a:off x="9891132" y="6356350"/>
            <a:ext cx="1462668" cy="365125"/>
          </a:xfrm>
        </p:spPr>
        <p:txBody>
          <a:bodyPr/>
          <a:lstStyle>
            <a:lvl1pPr>
              <a:defRPr>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276367520"/>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Blue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
          <p:cNvSpPr/>
          <p:nvPr userDrawn="1"/>
        </p:nvSpPr>
        <p:spPr bwMode="white">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2"/>
          <p:cNvSpPr>
            <a:spLocks noGrp="1"/>
          </p:cNvSpPr>
          <p:nvPr>
            <p:ph type="title" hasCustomPrompt="1"/>
          </p:nvPr>
        </p:nvSpPr>
        <p:spPr bwMode="black">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smtClean="0"/>
              <a:t>“Click to edit quote.”</a:t>
            </a:r>
            <a:endParaRPr lang="en-US" dirty="0"/>
          </a:p>
        </p:txBody>
      </p:sp>
      <p:sp>
        <p:nvSpPr>
          <p:cNvPr id="8" name="Text Placeholder 3"/>
          <p:cNvSpPr>
            <a:spLocks noGrp="1"/>
          </p:cNvSpPr>
          <p:nvPr>
            <p:ph type="body" sz="quarter" idx="13" hasCustomPrompt="1"/>
          </p:nvPr>
        </p:nvSpPr>
        <p:spPr bwMode="black">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smtClean="0"/>
              <a:t>- Click to edit name or subtext</a:t>
            </a:r>
            <a:endParaRPr lang="en-US" dirty="0"/>
          </a:p>
        </p:txBody>
      </p:sp>
      <p:sp>
        <p:nvSpPr>
          <p:cNvPr id="10"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11/21/2019</a:t>
            </a:fld>
            <a:endParaRPr lang="en-US" dirty="0"/>
          </a:p>
        </p:txBody>
      </p:sp>
      <p:sp>
        <p:nvSpPr>
          <p:cNvPr id="9"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smtClean="0"/>
              <a:t>Optional Tagline Goes Here </a:t>
            </a:r>
            <a:r>
              <a:rPr lang="en-US" dirty="0" smtClean="0">
                <a:solidFill>
                  <a:schemeClr val="accent2"/>
                </a:solidFill>
              </a:rPr>
              <a:t>|</a:t>
            </a:r>
            <a:r>
              <a:rPr lang="en-US" dirty="0" smtClean="0"/>
              <a:t> mn.gov/</a:t>
            </a:r>
            <a:r>
              <a:rPr lang="en-US" dirty="0" err="1" smtClean="0"/>
              <a:t>websiteurl</a:t>
            </a:r>
            <a:endParaRPr lang="en-US" dirty="0"/>
          </a:p>
        </p:txBody>
      </p:sp>
      <p:sp>
        <p:nvSpPr>
          <p:cNvPr id="11"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53966298"/>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Dark Background)">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
          <p:cNvSpPr/>
          <p:nvPr userDrawn="1"/>
        </p:nvSpPr>
        <p:spPr bwMode="white">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2"/>
          <p:cNvSpPr>
            <a:spLocks noGrp="1"/>
          </p:cNvSpPr>
          <p:nvPr>
            <p:ph type="title" hasCustomPrompt="1"/>
          </p:nvPr>
        </p:nvSpPr>
        <p:spPr bwMode="black">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smtClean="0"/>
              <a:t>“Click to edit quote.”</a:t>
            </a:r>
            <a:endParaRPr lang="en-US" dirty="0"/>
          </a:p>
        </p:txBody>
      </p:sp>
      <p:sp>
        <p:nvSpPr>
          <p:cNvPr id="15" name="Text Placeholder 3"/>
          <p:cNvSpPr>
            <a:spLocks noGrp="1"/>
          </p:cNvSpPr>
          <p:nvPr>
            <p:ph type="body" sz="quarter" idx="13" hasCustomPrompt="1"/>
          </p:nvPr>
        </p:nvSpPr>
        <p:spPr bwMode="black">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smtClean="0"/>
              <a:t>- Click to edit name or subtext</a:t>
            </a:r>
            <a:endParaRPr lang="en-US" dirty="0"/>
          </a:p>
        </p:txBody>
      </p:sp>
      <p:sp>
        <p:nvSpPr>
          <p:cNvPr id="16"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11/21/2019</a:t>
            </a:fld>
            <a:endParaRPr lang="en-US" dirty="0"/>
          </a:p>
        </p:txBody>
      </p:sp>
      <p:sp>
        <p:nvSpPr>
          <p:cNvPr id="18"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smtClean="0"/>
              <a:t>Optional Tagline Goes Here </a:t>
            </a:r>
            <a:r>
              <a:rPr lang="en-US" dirty="0" smtClean="0">
                <a:solidFill>
                  <a:schemeClr val="accent2"/>
                </a:solidFill>
              </a:rPr>
              <a:t>|</a:t>
            </a:r>
            <a:r>
              <a:rPr lang="en-US" dirty="0" smtClean="0"/>
              <a:t> mn.gov/</a:t>
            </a:r>
            <a:r>
              <a:rPr lang="en-US" dirty="0" err="1" smtClean="0"/>
              <a:t>websiteurl</a:t>
            </a:r>
            <a:endParaRPr lang="en-US" dirty="0"/>
          </a:p>
        </p:txBody>
      </p:sp>
      <p:sp>
        <p:nvSpPr>
          <p:cNvPr id="1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3441170"/>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hoto Background (Blue Title, Overlay)">
    <p:spTree>
      <p:nvGrpSpPr>
        <p:cNvPr id="1" name=""/>
        <p:cNvGrpSpPr/>
        <p:nvPr/>
      </p:nvGrpSpPr>
      <p:grpSpPr>
        <a:xfrm>
          <a:off x="0" y="0"/>
          <a:ext cx="0" cy="0"/>
          <a:chOff x="0" y="0"/>
          <a:chExt cx="0" cy="0"/>
        </a:xfrm>
      </p:grpSpPr>
      <p:sp>
        <p:nvSpPr>
          <p:cNvPr id="12"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smtClean="0"/>
              <a:t>Click to edit Master title style</a:t>
            </a:r>
            <a:endParaRPr lang="en-US" dirty="0"/>
          </a:p>
        </p:txBody>
      </p:sp>
      <p:sp>
        <p:nvSpPr>
          <p:cNvPr id="9" name="Picture Placeholder 3"/>
          <p:cNvSpPr>
            <a:spLocks noGrp="1"/>
          </p:cNvSpPr>
          <p:nvPr>
            <p:ph type="pic" sz="quarter" idx="13" hasCustomPrompt="1"/>
          </p:nvPr>
        </p:nvSpPr>
        <p:spPr bwMode="gray">
          <a:xfrm>
            <a:off x="0" y="1219198"/>
            <a:ext cx="12192000" cy="5638802"/>
          </a:xfrm>
        </p:spPr>
        <p:txBody>
          <a:bodyPr/>
          <a:lstStyle/>
          <a:p>
            <a:r>
              <a:rPr lang="en-US" dirty="0" smtClean="0"/>
              <a:t>Click Icon to add picture</a:t>
            </a:r>
            <a:endParaRPr lang="en-US" dirty="0"/>
          </a:p>
        </p:txBody>
      </p:sp>
      <p:sp>
        <p:nvSpPr>
          <p:cNvPr id="7" name="Content Placeholder 4"/>
          <p:cNvSpPr>
            <a:spLocks noGrp="1"/>
          </p:cNvSpPr>
          <p:nvPr>
            <p:ph idx="1"/>
          </p:nvPr>
        </p:nvSpPr>
        <p:spPr bwMode="auto">
          <a:xfrm>
            <a:off x="0" y="1921328"/>
            <a:ext cx="5683624" cy="4234542"/>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76233973"/>
      </p:ext>
    </p:extLst>
  </p:cSld>
  <p:clrMapOvr>
    <a:masterClrMapping/>
  </p:clrMapOvr>
  <p:timing>
    <p:tnLst>
      <p:par>
        <p:cTn id="1" dur="indefinite" restart="never" nodeType="tmRoot"/>
      </p:par>
    </p:tnLst>
  </p:timing>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hoto Background (White Title, Blue Overlay)">
    <p:spTree>
      <p:nvGrpSpPr>
        <p:cNvPr id="1" name=""/>
        <p:cNvGrpSpPr/>
        <p:nvPr/>
      </p:nvGrpSpPr>
      <p:grpSpPr>
        <a:xfrm>
          <a:off x="0" y="0"/>
          <a:ext cx="0" cy="0"/>
          <a:chOff x="0" y="0"/>
          <a:chExt cx="0" cy="0"/>
        </a:xfrm>
      </p:grpSpPr>
      <p:sp>
        <p:nvSpPr>
          <p:cNvPr id="8"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smtClean="0"/>
              <a:t>Click to edit Master title style</a:t>
            </a:r>
            <a:endParaRPr lang="en-US" dirty="0"/>
          </a:p>
        </p:txBody>
      </p:sp>
      <p:sp>
        <p:nvSpPr>
          <p:cNvPr id="9" name="Picture Placeholder 2"/>
          <p:cNvSpPr>
            <a:spLocks noGrp="1"/>
          </p:cNvSpPr>
          <p:nvPr>
            <p:ph type="pic" sz="quarter" idx="13" hasCustomPrompt="1"/>
          </p:nvPr>
        </p:nvSpPr>
        <p:spPr bwMode="gray">
          <a:xfrm>
            <a:off x="0" y="1219198"/>
            <a:ext cx="12192000" cy="5638802"/>
          </a:xfrm>
        </p:spPr>
        <p:txBody>
          <a:bodyPr/>
          <a:lstStyle>
            <a:lvl1pPr>
              <a:defRPr baseline="0"/>
            </a:lvl1pPr>
          </a:lstStyle>
          <a:p>
            <a:r>
              <a:rPr lang="en-US" dirty="0" smtClean="0"/>
              <a:t>Click Icon to add picture</a:t>
            </a:r>
            <a:endParaRPr lang="en-US" dirty="0"/>
          </a:p>
        </p:txBody>
      </p:sp>
      <p:sp>
        <p:nvSpPr>
          <p:cNvPr id="7" name="Content Placeholder 3"/>
          <p:cNvSpPr>
            <a:spLocks noGrp="1"/>
          </p:cNvSpPr>
          <p:nvPr>
            <p:ph idx="1"/>
          </p:nvPr>
        </p:nvSpPr>
        <p:spPr bwMode="auto">
          <a:xfrm>
            <a:off x="0" y="1921328"/>
            <a:ext cx="5683624" cy="4234542"/>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49488019"/>
      </p:ext>
    </p:extLst>
  </p:cSld>
  <p:clrMapOvr>
    <a:masterClrMapping/>
  </p:clrMapOvr>
  <p:timing>
    <p:tnLst>
      <p:par>
        <p:cTn id="1" dur="indefinite" restart="never" nodeType="tmRoot"/>
      </p:par>
    </p:tnLst>
  </p:timing>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mage Background (Blue Circle)">
    <p:bg bwMode="gray">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3"/>
          </p:nvPr>
        </p:nvSpPr>
        <p:spPr bwMode="gray">
          <a:xfrm>
            <a:off x="0" y="0"/>
            <a:ext cx="12192000" cy="6858000"/>
          </a:xfrm>
        </p:spPr>
        <p:txBody>
          <a:bodyPr/>
          <a:lstStyle/>
          <a:p>
            <a:r>
              <a:rPr lang="en-US" smtClean="0"/>
              <a:t>Click icon to add picture</a:t>
            </a:r>
            <a:endParaRPr lang="en-US" dirty="0"/>
          </a:p>
        </p:txBody>
      </p:sp>
      <p:sp>
        <p:nvSpPr>
          <p:cNvPr id="9" name="Title 2"/>
          <p:cNvSpPr>
            <a:spLocks noGrp="1"/>
          </p:cNvSpPr>
          <p:nvPr>
            <p:ph type="title" hasCustomPrompt="1"/>
          </p:nvPr>
        </p:nvSpPr>
        <p:spPr bwMode="auto">
          <a:xfrm>
            <a:off x="6304108"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smtClean="0"/>
              <a:t>Click to edit title</a:t>
            </a:r>
            <a:endParaRPr lang="en-US" dirty="0"/>
          </a:p>
        </p:txBody>
      </p:sp>
    </p:spTree>
    <p:extLst>
      <p:ext uri="{BB962C8B-B14F-4D97-AF65-F5344CB8AC3E}">
        <p14:creationId xmlns:p14="http://schemas.microsoft.com/office/powerpoint/2010/main" val="4092258399"/>
      </p:ext>
    </p:extLst>
  </p:cSld>
  <p:clrMapOvr>
    <a:masterClrMapping/>
  </p:clrMapOvr>
  <p:timing>
    <p:tnLst>
      <p:par>
        <p:cTn id="1" dur="indefinite" restart="never" nodeType="tmRoot"/>
      </p:par>
    </p:tnLst>
  </p:timing>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mage Background (Multiple Circles)">
    <p:bg>
      <p:bgPr>
        <a:solidFill>
          <a:schemeClr val="bg1"/>
        </a:solidFill>
        <a:effectLst/>
      </p:bgPr>
    </p:bg>
    <p:spTree>
      <p:nvGrpSpPr>
        <p:cNvPr id="1" name=""/>
        <p:cNvGrpSpPr/>
        <p:nvPr/>
      </p:nvGrpSpPr>
      <p:grpSpPr>
        <a:xfrm>
          <a:off x="0" y="0"/>
          <a:ext cx="0" cy="0"/>
          <a:chOff x="0" y="0"/>
          <a:chExt cx="0" cy="0"/>
        </a:xfrm>
      </p:grpSpPr>
      <p:sp>
        <p:nvSpPr>
          <p:cNvPr id="10" name="Picture Placeholder 1"/>
          <p:cNvSpPr>
            <a:spLocks noGrp="1"/>
          </p:cNvSpPr>
          <p:nvPr>
            <p:ph type="pic" sz="quarter" idx="15"/>
          </p:nvPr>
        </p:nvSpPr>
        <p:spPr bwMode="gray">
          <a:xfrm>
            <a:off x="0" y="0"/>
            <a:ext cx="12192000" cy="6858000"/>
          </a:xfrm>
        </p:spPr>
        <p:txBody>
          <a:bodyPr/>
          <a:lstStyle/>
          <a:p>
            <a:r>
              <a:rPr lang="en-US" smtClean="0"/>
              <a:t>Click icon to add picture</a:t>
            </a:r>
            <a:endParaRPr lang="en-US" dirty="0"/>
          </a:p>
        </p:txBody>
      </p:sp>
      <p:sp>
        <p:nvSpPr>
          <p:cNvPr id="8" name="Title 2"/>
          <p:cNvSpPr>
            <a:spLocks noGrp="1"/>
          </p:cNvSpPr>
          <p:nvPr>
            <p:ph type="title" hasCustomPrompt="1"/>
          </p:nvPr>
        </p:nvSpPr>
        <p:spPr bwMode="auto">
          <a:xfrm>
            <a:off x="7289728" y="901318"/>
            <a:ext cx="4661388" cy="4661388"/>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smtClean="0"/>
              <a:t>Click to edit title</a:t>
            </a:r>
            <a:endParaRPr lang="en-US" dirty="0"/>
          </a:p>
        </p:txBody>
      </p:sp>
      <p:sp>
        <p:nvSpPr>
          <p:cNvPr id="12" name="Text Placeholder 3"/>
          <p:cNvSpPr>
            <a:spLocks noGrp="1"/>
          </p:cNvSpPr>
          <p:nvPr>
            <p:ph type="body" sz="quarter" idx="16" hasCustomPrompt="1"/>
          </p:nvPr>
        </p:nvSpPr>
        <p:spPr bwMode="auto">
          <a:xfrm>
            <a:off x="6054753" y="398666"/>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smtClean="0"/>
              <a:t>Second Point</a:t>
            </a:r>
            <a:endParaRPr lang="en-US" dirty="0"/>
          </a:p>
        </p:txBody>
      </p:sp>
      <p:sp>
        <p:nvSpPr>
          <p:cNvPr id="13" name="Text Placeholder 4"/>
          <p:cNvSpPr>
            <a:spLocks noGrp="1"/>
          </p:cNvSpPr>
          <p:nvPr>
            <p:ph type="body" sz="quarter" idx="17" hasCustomPrompt="1"/>
          </p:nvPr>
        </p:nvSpPr>
        <p:spPr bwMode="auto">
          <a:xfrm>
            <a:off x="5679058" y="3827626"/>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smtClean="0"/>
              <a:t>Third Point</a:t>
            </a:r>
            <a:endParaRPr lang="en-US" dirty="0"/>
          </a:p>
        </p:txBody>
      </p:sp>
    </p:spTree>
    <p:extLst>
      <p:ext uri="{BB962C8B-B14F-4D97-AF65-F5344CB8AC3E}">
        <p14:creationId xmlns:p14="http://schemas.microsoft.com/office/powerpoint/2010/main" val="2911004216"/>
      </p:ext>
    </p:extLst>
  </p:cSld>
  <p:clrMapOvr>
    <a:masterClrMapping/>
  </p:clrMapOvr>
  <p:timing>
    <p:tnLst>
      <p:par>
        <p:cTn id="1" dur="indefinite" restart="never" nodeType="tmRoot"/>
      </p:par>
    </p:tnLst>
  </p:timing>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Quote or Statement (Blue Box, Photo BG)">
    <p:bg>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3"/>
          </p:nvPr>
        </p:nvSpPr>
        <p:spPr bwMode="gray">
          <a:xfrm>
            <a:off x="0" y="0"/>
            <a:ext cx="12192000" cy="6858000"/>
          </a:xfrm>
        </p:spPr>
        <p:txBody>
          <a:bodyPr/>
          <a:lstStyle/>
          <a:p>
            <a:r>
              <a:rPr lang="en-US" smtClean="0"/>
              <a:t>Click icon to add picture</a:t>
            </a:r>
            <a:endParaRPr lang="en-US"/>
          </a:p>
        </p:txBody>
      </p:sp>
      <p:sp>
        <p:nvSpPr>
          <p:cNvPr id="5" name="Title 2"/>
          <p:cNvSpPr>
            <a:spLocks noGrp="1"/>
          </p:cNvSpPr>
          <p:nvPr>
            <p:ph type="title" hasCustomPrompt="1"/>
          </p:nvPr>
        </p:nvSpPr>
        <p:spPr bwMode="auto">
          <a:xfrm>
            <a:off x="2299475" y="1609867"/>
            <a:ext cx="7593051" cy="3638266"/>
          </a:xfrm>
          <a:solidFill>
            <a:srgbClr val="003865">
              <a:alpha val="87843"/>
            </a:srgbClr>
          </a:solidFill>
        </p:spPr>
        <p:txBody>
          <a:bodyPr>
            <a:noAutofit/>
          </a:bodyPr>
          <a:lstStyle>
            <a:lvl1pPr algn="ctr">
              <a:spcAft>
                <a:spcPts val="1000"/>
              </a:spcAft>
              <a:tabLst>
                <a:tab pos="3770313" algn="l"/>
              </a:tabLst>
              <a:defRPr sz="7000" baseline="0">
                <a:solidFill>
                  <a:schemeClr val="bg1"/>
                </a:solidFill>
              </a:defRPr>
            </a:lvl1pPr>
          </a:lstStyle>
          <a:p>
            <a:r>
              <a:rPr lang="en-US" dirty="0" smtClean="0"/>
              <a:t>Quote or </a:t>
            </a:r>
            <a:br>
              <a:rPr lang="en-US" dirty="0" smtClean="0"/>
            </a:br>
            <a:r>
              <a:rPr lang="en-US" dirty="0" smtClean="0"/>
              <a:t>Statement</a:t>
            </a:r>
            <a:endParaRPr lang="en-US" dirty="0"/>
          </a:p>
        </p:txBody>
      </p:sp>
    </p:spTree>
    <p:extLst>
      <p:ext uri="{BB962C8B-B14F-4D97-AF65-F5344CB8AC3E}">
        <p14:creationId xmlns:p14="http://schemas.microsoft.com/office/powerpoint/2010/main" val="206771762"/>
      </p:ext>
    </p:extLst>
  </p:cSld>
  <p:clrMapOvr>
    <a:masterClrMapping/>
  </p:clrMapOvr>
  <p:timing>
    <p:tnLst>
      <p:par>
        <p:cTn id="1" dur="indefinite" restart="never" nodeType="tmRoot"/>
      </p:par>
    </p:tnLst>
  </p:timing>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Quote or Statement (Blue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bwMode="white">
          <a:xfrm>
            <a:off x="838200" y="1389685"/>
            <a:ext cx="10515600" cy="1340989"/>
          </a:xfrm>
        </p:spPr>
        <p:txBody>
          <a:bodyPr>
            <a:noAutofit/>
          </a:bodyPr>
          <a:lstStyle>
            <a:lvl1pPr algn="ctr">
              <a:tabLst>
                <a:tab pos="3770313" algn="l"/>
              </a:tabLst>
              <a:defRPr sz="7000">
                <a:solidFill>
                  <a:schemeClr val="accent2"/>
                </a:solidFill>
              </a:defRPr>
            </a:lvl1pPr>
          </a:lstStyle>
          <a:p>
            <a:r>
              <a:rPr lang="en-US" dirty="0" smtClean="0"/>
              <a:t>Quote or Statement</a:t>
            </a:r>
            <a:endParaRPr lang="en-US" dirty="0"/>
          </a:p>
        </p:txBody>
      </p:sp>
      <p:sp>
        <p:nvSpPr>
          <p:cNvPr id="10" name="Text Placeholder 2"/>
          <p:cNvSpPr>
            <a:spLocks noGrp="1"/>
          </p:cNvSpPr>
          <p:nvPr>
            <p:ph type="body" sz="quarter" idx="13" hasCustomPrompt="1"/>
          </p:nvPr>
        </p:nvSpPr>
        <p:spPr bwMode="white">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smtClean="0"/>
              <a:t>Make a secondary statement here.</a:t>
            </a:r>
            <a:endParaRPr lang="en-US" dirty="0"/>
          </a:p>
        </p:txBody>
      </p:sp>
      <p:sp>
        <p:nvSpPr>
          <p:cNvPr id="3" name="Date Placeholder 3"/>
          <p:cNvSpPr>
            <a:spLocks noGrp="1"/>
          </p:cNvSpPr>
          <p:nvPr>
            <p:ph type="dt" sz="half" idx="10"/>
          </p:nvPr>
        </p:nvSpPr>
        <p:spPr bwMode="white"/>
        <p:txBody>
          <a:bodyPr/>
          <a:lstStyle>
            <a:lvl1pPr>
              <a:defRPr>
                <a:solidFill>
                  <a:schemeClr val="bg1"/>
                </a:solidFill>
              </a:defRPr>
            </a:lvl1pPr>
          </a:lstStyle>
          <a:p>
            <a:fld id="{D094F804-653A-41F1-A565-1098D9DEB37A}" type="datetime1">
              <a:rPr lang="en-US" smtClean="0"/>
              <a:t>11/21/2019</a:t>
            </a:fld>
            <a:endParaRPr lang="en-US" dirty="0"/>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dirty="0" smtClean="0"/>
              <a:t>Optional Tagline Goes Here </a:t>
            </a:r>
            <a:r>
              <a:rPr lang="en-US" dirty="0" smtClean="0">
                <a:solidFill>
                  <a:schemeClr val="accent2"/>
                </a:solidFill>
              </a:rPr>
              <a:t>|</a:t>
            </a:r>
            <a:r>
              <a:rPr lang="en-US" dirty="0" smtClean="0"/>
              <a:t> mn.gov/</a:t>
            </a:r>
            <a:r>
              <a:rPr lang="en-US" dirty="0" err="1" smtClean="0"/>
              <a:t>websiteurl</a:t>
            </a:r>
            <a:endParaRPr lang="en-US" dirty="0"/>
          </a:p>
        </p:txBody>
      </p:sp>
      <p:sp>
        <p:nvSpPr>
          <p:cNvPr id="4" name="Slide Number Placeholder 5"/>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7953702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12" name="Rectangle 1"/>
          <p:cNvSpPr txBox="1">
            <a:spLocks/>
          </p:cNvSpPr>
          <p:nvPr userDrawn="1"/>
        </p:nvSpPr>
        <p:spPr bwMode="black">
          <a:xfrm>
            <a:off x="0" y="4188561"/>
            <a:ext cx="12192000" cy="1199223"/>
          </a:xfrm>
          <a:prstGeom prst="rect">
            <a:avLst/>
          </a:prstGeom>
          <a:solidFill>
            <a:schemeClr val="accent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2" name="Title 2"/>
          <p:cNvSpPr>
            <a:spLocks noGrp="1"/>
          </p:cNvSpPr>
          <p:nvPr>
            <p:ph type="ctrTitle" hasCustomPrompt="1"/>
          </p:nvPr>
        </p:nvSpPr>
        <p:spPr bwMode="white">
          <a:xfrm>
            <a:off x="266700" y="4188564"/>
            <a:ext cx="11658600" cy="1199223"/>
          </a:xfrm>
          <a:noFill/>
        </p:spPr>
        <p:txBody>
          <a:bodyPr anchor="ctr">
            <a:normAutofit/>
          </a:bodyPr>
          <a:lstStyle>
            <a:lvl1pPr algn="ctr">
              <a:defRPr sz="3600">
                <a:solidFill>
                  <a:schemeClr val="bg1"/>
                </a:solidFill>
              </a:defRPr>
            </a:lvl1pPr>
          </a:lstStyle>
          <a:p>
            <a:r>
              <a:rPr lang="en-US" dirty="0" smtClean="0"/>
              <a:t>Click to edit section title</a:t>
            </a:r>
            <a:endParaRPr lang="en-US" dirty="0"/>
          </a:p>
        </p:txBody>
      </p:sp>
      <p:sp>
        <p:nvSpPr>
          <p:cNvPr id="3" name="Rectangle 3"/>
          <p:cNvSpPr/>
          <p:nvPr userDrawn="1"/>
        </p:nvSpPr>
        <p:spPr bwMode="auto">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0" name="Text Placeholder 4"/>
          <p:cNvSpPr>
            <a:spLocks noGrp="1"/>
          </p:cNvSpPr>
          <p:nvPr>
            <p:ph type="body" sz="quarter" idx="18" hasCustomPrompt="1"/>
          </p:nvPr>
        </p:nvSpPr>
        <p:spPr bwMode="black">
          <a:xfrm>
            <a:off x="838200" y="5644884"/>
            <a:ext cx="10515600" cy="711464"/>
          </a:xfrm>
        </p:spPr>
        <p:txBody>
          <a:bodyPr>
            <a:normAutofit/>
          </a:bodyPr>
          <a:lstStyle>
            <a:lvl1pPr marL="0" indent="0" algn="ctr">
              <a:buNone/>
              <a:defRPr sz="2400"/>
            </a:lvl1pPr>
          </a:lstStyle>
          <a:p>
            <a:pPr lvl="0"/>
            <a:r>
              <a:rPr lang="en-US" dirty="0" err="1" smtClean="0"/>
              <a:t>Firstname</a:t>
            </a:r>
            <a:r>
              <a:rPr lang="en-US" dirty="0" smtClean="0"/>
              <a:t> </a:t>
            </a:r>
            <a:r>
              <a:rPr lang="en-US" dirty="0" err="1" smtClean="0"/>
              <a:t>Lastname</a:t>
            </a:r>
            <a:r>
              <a:rPr lang="en-US" dirty="0" smtClean="0"/>
              <a:t> | Job Title</a:t>
            </a:r>
            <a:endParaRPr lang="en-US" dirty="0"/>
          </a:p>
        </p:txBody>
      </p:sp>
      <p:sp>
        <p:nvSpPr>
          <p:cNvPr id="18" name="Date Placeholder 5"/>
          <p:cNvSpPr>
            <a:spLocks noGrp="1"/>
          </p:cNvSpPr>
          <p:nvPr>
            <p:ph type="dt" sz="half" idx="15"/>
          </p:nvPr>
        </p:nvSpPr>
        <p:spPr bwMode="black"/>
        <p:txBody>
          <a:bodyPr/>
          <a:lstStyle/>
          <a:p>
            <a:fld id="{A8CA1A9B-139F-4606-AD0A-F3253110DAE5}" type="datetime1">
              <a:rPr lang="en-US" smtClean="0"/>
              <a:t>11/21/2019</a:t>
            </a:fld>
            <a:endParaRPr lang="en-US" dirty="0"/>
          </a:p>
        </p:txBody>
      </p:sp>
      <p:sp>
        <p:nvSpPr>
          <p:cNvPr id="9"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smtClean="0"/>
              <a:t>Optional Tagline Goes Here </a:t>
            </a:r>
            <a:r>
              <a:rPr lang="en-US" dirty="0" smtClean="0">
                <a:solidFill>
                  <a:schemeClr val="accent1"/>
                </a:solidFill>
              </a:rPr>
              <a:t>|</a:t>
            </a:r>
            <a:r>
              <a:rPr lang="en-US" dirty="0" smtClean="0"/>
              <a:t> mn.gov/</a:t>
            </a:r>
            <a:r>
              <a:rPr lang="en-US" dirty="0" err="1" smtClean="0"/>
              <a:t>websiteurl</a:t>
            </a:r>
            <a:endParaRPr lang="en-US" dirty="0"/>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pPr/>
              <a:t>‹#›</a:t>
            </a:fld>
            <a:endParaRPr lang="en-US" dirty="0"/>
          </a:p>
        </p:txBody>
      </p:sp>
      <p:pic>
        <p:nvPicPr>
          <p:cNvPr id="14" name="Picture 8" descr="Minnesota Department of Natural Resources log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gray">
          <a:xfrm>
            <a:off x="8176621" y="389235"/>
            <a:ext cx="3234329" cy="982083"/>
          </a:xfrm>
          <a:prstGeom prst="rect">
            <a:avLst/>
          </a:prstGeom>
        </p:spPr>
      </p:pic>
      <p:sp>
        <p:nvSpPr>
          <p:cNvPr id="11" name="Picture Placeholder 9"/>
          <p:cNvSpPr>
            <a:spLocks noGrp="1"/>
          </p:cNvSpPr>
          <p:nvPr>
            <p:ph type="pic" sz="quarter" idx="13" hasCustomPrompt="1"/>
          </p:nvPr>
        </p:nvSpPr>
        <p:spPr bwMode="gray">
          <a:xfrm>
            <a:off x="0" y="1789113"/>
            <a:ext cx="12192000" cy="2298700"/>
          </a:xfrm>
        </p:spPr>
        <p:txBody>
          <a:bodyPr/>
          <a:lstStyle/>
          <a:p>
            <a:r>
              <a:rPr lang="en-US" dirty="0" smtClean="0"/>
              <a:t>Click Icon to add picture</a:t>
            </a:r>
            <a:endParaRPr lang="en-US" dirty="0"/>
          </a:p>
        </p:txBody>
      </p:sp>
    </p:spTree>
    <p:extLst>
      <p:ext uri="{BB962C8B-B14F-4D97-AF65-F5344CB8AC3E}">
        <p14:creationId xmlns:p14="http://schemas.microsoft.com/office/powerpoint/2010/main" val="2082250229"/>
      </p:ext>
    </p:extLst>
  </p:cSld>
  <p:clrMapOvr>
    <a:masterClrMapping/>
  </p:clrMapOvr>
  <p:timing>
    <p:tnLst>
      <p:par>
        <p:cTn id="1" dur="indefinite" restart="never" nodeType="tmRoot"/>
      </p:par>
    </p:tnLst>
  </p:timing>
  <p:hf sldNum="0"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Quote or Statement (Light Gray Background)">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9" name="Rectangle 1"/>
          <p:cNvSpPr txBox="1">
            <a:spLocks/>
          </p:cNvSpPr>
          <p:nvPr userDrawn="1"/>
        </p:nvSpPr>
        <p:spPr bwMode="black">
          <a:xfrm>
            <a:off x="0" y="1389684"/>
            <a:ext cx="12192000" cy="1340989"/>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accent2"/>
                </a:solidFill>
                <a:latin typeface="+mj-lt"/>
                <a:ea typeface="+mj-ea"/>
                <a:cs typeface="+mj-cs"/>
              </a:defRPr>
            </a:lvl1pPr>
          </a:lstStyle>
          <a:p>
            <a:endParaRPr lang="en-US" dirty="0"/>
          </a:p>
        </p:txBody>
      </p:sp>
      <p:sp>
        <p:nvSpPr>
          <p:cNvPr id="7" name="Title 2"/>
          <p:cNvSpPr>
            <a:spLocks noGrp="1"/>
          </p:cNvSpPr>
          <p:nvPr>
            <p:ph type="title" hasCustomPrompt="1"/>
          </p:nvPr>
        </p:nvSpPr>
        <p:spPr bwMode="white">
          <a:xfrm>
            <a:off x="266700" y="1389685"/>
            <a:ext cx="11658600" cy="1340989"/>
          </a:xfrm>
          <a:noFill/>
        </p:spPr>
        <p:txBody>
          <a:bodyPr>
            <a:noAutofit/>
          </a:bodyPr>
          <a:lstStyle>
            <a:lvl1pPr algn="ctr">
              <a:tabLst>
                <a:tab pos="3770313" algn="l"/>
              </a:tabLst>
              <a:defRPr sz="7000">
                <a:solidFill>
                  <a:schemeClr val="accent2"/>
                </a:solidFill>
              </a:defRPr>
            </a:lvl1pPr>
          </a:lstStyle>
          <a:p>
            <a:r>
              <a:rPr lang="en-US" dirty="0" smtClean="0"/>
              <a:t>Quote or Statement</a:t>
            </a:r>
            <a:endParaRPr lang="en-US" dirty="0"/>
          </a:p>
        </p:txBody>
      </p:sp>
      <p:sp>
        <p:nvSpPr>
          <p:cNvPr id="8" name="Text Placeholder 3"/>
          <p:cNvSpPr>
            <a:spLocks noGrp="1"/>
          </p:cNvSpPr>
          <p:nvPr>
            <p:ph type="body" sz="quarter" idx="13" hasCustomPrompt="1"/>
          </p:nvPr>
        </p:nvSpPr>
        <p:spPr bwMode="black">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2"/>
                </a:solidFill>
              </a:defRPr>
            </a:lvl1pPr>
          </a:lstStyle>
          <a:p>
            <a:pPr lvl="0"/>
            <a:r>
              <a:rPr lang="en-US" dirty="0" smtClean="0"/>
              <a:t>Make a secondary statement here.</a:t>
            </a:r>
            <a:endParaRPr lang="en-US" dirty="0"/>
          </a:p>
        </p:txBody>
      </p:sp>
      <p:sp>
        <p:nvSpPr>
          <p:cNvPr id="3" name="Date Placeholder 4"/>
          <p:cNvSpPr>
            <a:spLocks noGrp="1"/>
          </p:cNvSpPr>
          <p:nvPr>
            <p:ph type="dt" sz="half" idx="10"/>
          </p:nvPr>
        </p:nvSpPr>
        <p:spPr bwMode="black"/>
        <p:txBody>
          <a:bodyPr/>
          <a:lstStyle/>
          <a:p>
            <a:fld id="{466A75E6-E45B-4C5D-981E-7C8ED0C72F5D}" type="datetime1">
              <a:rPr lang="en-US" smtClean="0"/>
              <a:t>11/21/2019</a:t>
            </a:fld>
            <a:endParaRPr lang="en-US" dirty="0"/>
          </a:p>
        </p:txBody>
      </p:sp>
      <p:sp>
        <p:nvSpPr>
          <p:cNvPr id="5" name="Footer Placeholder 5"/>
          <p:cNvSpPr>
            <a:spLocks noGrp="1"/>
          </p:cNvSpPr>
          <p:nvPr>
            <p:ph type="ftr" sz="quarter" idx="12"/>
          </p:nvPr>
        </p:nvSpPr>
        <p:spPr bwMode="black"/>
        <p:txBody>
          <a:bodyPr/>
          <a:lstStyle>
            <a:lvl1pPr>
              <a:defRPr>
                <a:solidFill>
                  <a:schemeClr val="tx2"/>
                </a:solidFill>
              </a:defRPr>
            </a:lvl1pPr>
          </a:lstStyle>
          <a:p>
            <a:r>
              <a:rPr lang="en-US" dirty="0" smtClean="0"/>
              <a:t>Optional Tagline Goes Here | mn.gov/</a:t>
            </a:r>
            <a:r>
              <a:rPr lang="en-US" dirty="0" err="1" smtClean="0"/>
              <a:t>websiteurl</a:t>
            </a:r>
            <a:endParaRPr lang="en-US" dirty="0"/>
          </a:p>
        </p:txBody>
      </p:sp>
      <p:sp>
        <p:nvSpPr>
          <p:cNvPr id="4" name="Slide Number Placeholder 6"/>
          <p:cNvSpPr>
            <a:spLocks noGrp="1"/>
          </p:cNvSpPr>
          <p:nvPr>
            <p:ph type="sldNum" sz="quarter" idx="11"/>
          </p:nvPr>
        </p:nvSpPr>
        <p:spPr bwMode="black"/>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30915580"/>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Quote or Statement (Image Background)">
    <p:bg bwMode="ltGray">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4" hasCustomPrompt="1"/>
          </p:nvPr>
        </p:nvSpPr>
        <p:spPr bwMode="gray">
          <a:xfrm>
            <a:off x="0" y="0"/>
            <a:ext cx="12192000" cy="6858000"/>
          </a:xfrm>
        </p:spPr>
        <p:txBody>
          <a:bodyPr/>
          <a:lstStyle>
            <a:lvl1pPr>
              <a:defRPr/>
            </a:lvl1pPr>
          </a:lstStyle>
          <a:p>
            <a:r>
              <a:rPr lang="en-US" dirty="0" smtClean="0"/>
              <a:t>Click icon to edit background picture</a:t>
            </a:r>
            <a:endParaRPr lang="en-US" dirty="0"/>
          </a:p>
        </p:txBody>
      </p:sp>
      <p:sp>
        <p:nvSpPr>
          <p:cNvPr id="12" name="Title 2"/>
          <p:cNvSpPr>
            <a:spLocks noGrp="1"/>
          </p:cNvSpPr>
          <p:nvPr>
            <p:ph type="title" hasCustomPrompt="1"/>
          </p:nvPr>
        </p:nvSpPr>
        <p:spPr bwMode="white">
          <a:xfrm>
            <a:off x="838200" y="1389685"/>
            <a:ext cx="10515600" cy="1340989"/>
          </a:xfrm>
        </p:spPr>
        <p:txBody>
          <a:bodyPr>
            <a:noAutofit/>
          </a:bodyPr>
          <a:lstStyle>
            <a:lvl1pPr algn="ctr">
              <a:tabLst>
                <a:tab pos="3770313" algn="l"/>
              </a:tabLst>
              <a:defRPr sz="7000">
                <a:solidFill>
                  <a:schemeClr val="bg1"/>
                </a:solidFill>
              </a:defRPr>
            </a:lvl1pPr>
          </a:lstStyle>
          <a:p>
            <a:r>
              <a:rPr lang="en-US" dirty="0" smtClean="0"/>
              <a:t>Quote or Statement</a:t>
            </a:r>
            <a:endParaRPr lang="en-US" dirty="0"/>
          </a:p>
        </p:txBody>
      </p:sp>
      <p:sp>
        <p:nvSpPr>
          <p:cNvPr id="13" name="Text Placeholder 3"/>
          <p:cNvSpPr>
            <a:spLocks noGrp="1"/>
          </p:cNvSpPr>
          <p:nvPr>
            <p:ph type="body" sz="quarter" idx="13" hasCustomPrompt="1"/>
          </p:nvPr>
        </p:nvSpPr>
        <p:spPr bwMode="white">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smtClean="0"/>
              <a:t>Make a secondary statement here.</a:t>
            </a:r>
            <a:endParaRPr lang="en-US" dirty="0"/>
          </a:p>
        </p:txBody>
      </p:sp>
      <p:sp>
        <p:nvSpPr>
          <p:cNvPr id="3" name="Date Placeholder 4"/>
          <p:cNvSpPr>
            <a:spLocks noGrp="1"/>
          </p:cNvSpPr>
          <p:nvPr>
            <p:ph type="dt" sz="half" idx="10"/>
          </p:nvPr>
        </p:nvSpPr>
        <p:spPr bwMode="white"/>
        <p:txBody>
          <a:bodyPr/>
          <a:lstStyle>
            <a:lvl1pPr>
              <a:defRPr>
                <a:solidFill>
                  <a:schemeClr val="bg1"/>
                </a:solidFill>
              </a:defRPr>
            </a:lvl1pPr>
          </a:lstStyle>
          <a:p>
            <a:fld id="{F8B25D9D-5365-41CD-BF43-4FFFCBF4BBDA}" type="datetime1">
              <a:rPr lang="en-US" smtClean="0"/>
              <a:t>11/21/2019</a:t>
            </a:fld>
            <a:endParaRPr lang="en-US" dirty="0"/>
          </a:p>
        </p:txBody>
      </p:sp>
      <p:sp>
        <p:nvSpPr>
          <p:cNvPr id="5" name="Footer Placeholder 5"/>
          <p:cNvSpPr>
            <a:spLocks noGrp="1"/>
          </p:cNvSpPr>
          <p:nvPr>
            <p:ph type="ftr" sz="quarter" idx="12"/>
          </p:nvPr>
        </p:nvSpPr>
        <p:spPr bwMode="white"/>
        <p:txBody>
          <a:bodyPr/>
          <a:lstStyle>
            <a:lvl1pPr>
              <a:defRPr>
                <a:solidFill>
                  <a:schemeClr val="bg1"/>
                </a:solidFill>
              </a:defRPr>
            </a:lvl1pPr>
          </a:lstStyle>
          <a:p>
            <a:r>
              <a:rPr lang="en-US" dirty="0" smtClean="0"/>
              <a:t>Optional Tagline Goes Here </a:t>
            </a:r>
            <a:r>
              <a:rPr lang="en-US" dirty="0" smtClean="0">
                <a:solidFill>
                  <a:schemeClr val="accent2"/>
                </a:solidFill>
              </a:rPr>
              <a:t>|</a:t>
            </a:r>
            <a:r>
              <a:rPr lang="en-US" dirty="0" smtClean="0"/>
              <a:t> mn.gov/</a:t>
            </a:r>
            <a:r>
              <a:rPr lang="en-US" dirty="0" err="1" smtClean="0"/>
              <a:t>websiteurl</a:t>
            </a:r>
            <a:endParaRPr lang="en-US" dirty="0"/>
          </a:p>
        </p:txBody>
      </p:sp>
      <p:sp>
        <p:nvSpPr>
          <p:cNvPr id="4" name="Slide Number Placeholder 6"/>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947260539"/>
      </p:ext>
    </p:extLst>
  </p:cSld>
  <p:clrMapOvr>
    <a:masterClrMapping/>
  </p:clrMapOvr>
  <p:timing>
    <p:tnLst>
      <p:par>
        <p:cTn id="1" dur="indefinite" restart="never" nodeType="tmRoot"/>
      </p:par>
    </p:tnLst>
  </p:timing>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hank You">
    <p:bg bwMode="auto">
      <p:bgPr>
        <a:solidFill>
          <a:srgbClr val="E8E8E8"/>
        </a:solidFill>
        <a:effectLst/>
      </p:bgPr>
    </p:bg>
    <p:spTree>
      <p:nvGrpSpPr>
        <p:cNvPr id="1" name=""/>
        <p:cNvGrpSpPr/>
        <p:nvPr/>
      </p:nvGrpSpPr>
      <p:grpSpPr>
        <a:xfrm>
          <a:off x="0" y="0"/>
          <a:ext cx="0" cy="0"/>
          <a:chOff x="0" y="0"/>
          <a:chExt cx="0" cy="0"/>
        </a:xfrm>
      </p:grpSpPr>
      <p:sp>
        <p:nvSpPr>
          <p:cNvPr id="10" name="Rectangle 1"/>
          <p:cNvSpPr txBox="1">
            <a:spLocks/>
          </p:cNvSpPr>
          <p:nvPr userDrawn="1"/>
        </p:nvSpPr>
        <p:spPr bwMode="black">
          <a:xfrm>
            <a:off x="0" y="1651380"/>
            <a:ext cx="12192000" cy="1733266"/>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bg1"/>
                </a:solidFill>
                <a:latin typeface="+mj-lt"/>
                <a:ea typeface="+mj-ea"/>
                <a:cs typeface="+mj-cs"/>
              </a:defRPr>
            </a:lvl1pPr>
          </a:lstStyle>
          <a:p>
            <a:endParaRPr lang="en-US" dirty="0"/>
          </a:p>
        </p:txBody>
      </p:sp>
      <p:sp>
        <p:nvSpPr>
          <p:cNvPr id="7" name="Title 2"/>
          <p:cNvSpPr>
            <a:spLocks noGrp="1"/>
          </p:cNvSpPr>
          <p:nvPr>
            <p:ph type="title" hasCustomPrompt="1"/>
          </p:nvPr>
        </p:nvSpPr>
        <p:spPr bwMode="white">
          <a:xfrm>
            <a:off x="266700" y="1651380"/>
            <a:ext cx="11658600" cy="1733266"/>
          </a:xfrm>
          <a:noFill/>
        </p:spPr>
        <p:txBody>
          <a:bodyPr>
            <a:noAutofit/>
          </a:bodyPr>
          <a:lstStyle>
            <a:lvl1pPr algn="ctr">
              <a:tabLst>
                <a:tab pos="3770313" algn="l"/>
              </a:tabLst>
              <a:defRPr sz="7000">
                <a:solidFill>
                  <a:schemeClr val="bg1"/>
                </a:solidFill>
              </a:defRPr>
            </a:lvl1pPr>
          </a:lstStyle>
          <a:p>
            <a:r>
              <a:rPr lang="en-US" dirty="0" smtClean="0"/>
              <a:t>Thank you!</a:t>
            </a:r>
            <a:endParaRPr lang="en-US" dirty="0"/>
          </a:p>
        </p:txBody>
      </p:sp>
      <p:sp>
        <p:nvSpPr>
          <p:cNvPr id="8" name="Text Placeholder 2"/>
          <p:cNvSpPr>
            <a:spLocks noGrp="1"/>
          </p:cNvSpPr>
          <p:nvPr>
            <p:ph type="body" sz="quarter" idx="13" hasCustomPrompt="1"/>
          </p:nvPr>
        </p:nvSpPr>
        <p:spPr bwMode="black">
          <a:xfrm>
            <a:off x="838200" y="3521123"/>
            <a:ext cx="10515600" cy="2681374"/>
          </a:xfrm>
        </p:spPr>
        <p:txBody>
          <a:bodyPr anchor="ctr"/>
          <a:lstStyle>
            <a:lvl1pPr marL="0" indent="0" algn="ctr">
              <a:lnSpc>
                <a:spcPct val="100000"/>
              </a:lnSpc>
              <a:spcBef>
                <a:spcPts val="0"/>
              </a:spcBef>
              <a:buNone/>
              <a:defRPr baseline="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firstname.lastname@state.mn.us</a:t>
            </a:r>
          </a:p>
          <a:p>
            <a:pPr lvl="0"/>
            <a:r>
              <a:rPr lang="en-US" dirty="0" smtClean="0"/>
              <a:t>555-555-5555</a:t>
            </a:r>
            <a:endParaRPr lang="en-US" dirty="0"/>
          </a:p>
        </p:txBody>
      </p:sp>
      <p:sp>
        <p:nvSpPr>
          <p:cNvPr id="3" name="Date Placeholder 3"/>
          <p:cNvSpPr>
            <a:spLocks noGrp="1"/>
          </p:cNvSpPr>
          <p:nvPr>
            <p:ph type="dt" sz="half" idx="10"/>
          </p:nvPr>
        </p:nvSpPr>
        <p:spPr bwMode="black"/>
        <p:txBody>
          <a:bodyPr/>
          <a:lstStyle>
            <a:lvl1pPr>
              <a:defRPr>
                <a:solidFill>
                  <a:schemeClr val="tx2"/>
                </a:solidFill>
              </a:defRPr>
            </a:lvl1pPr>
          </a:lstStyle>
          <a:p>
            <a:fld id="{466A75E6-E45B-4C5D-981E-7C8ED0C72F5D}" type="datetime1">
              <a:rPr lang="en-US" smtClean="0"/>
              <a:pPr/>
              <a:t>11/21/2019</a:t>
            </a:fld>
            <a:endParaRPr lang="en-US" dirty="0"/>
          </a:p>
        </p:txBody>
      </p:sp>
      <p:sp>
        <p:nvSpPr>
          <p:cNvPr id="5" name="Footer Placeholder 4"/>
          <p:cNvSpPr>
            <a:spLocks noGrp="1"/>
          </p:cNvSpPr>
          <p:nvPr>
            <p:ph type="ftr" sz="quarter" idx="12"/>
          </p:nvPr>
        </p:nvSpPr>
        <p:spPr bwMode="black"/>
        <p:txBody>
          <a:bodyPr/>
          <a:lstStyle>
            <a:lvl1pPr>
              <a:defRPr>
                <a:solidFill>
                  <a:schemeClr val="tx1"/>
                </a:solidFill>
              </a:defRPr>
            </a:lvl1pPr>
          </a:lstStyle>
          <a:p>
            <a:r>
              <a:rPr lang="en-US" dirty="0" smtClean="0">
                <a:solidFill>
                  <a:schemeClr val="tx2"/>
                </a:solidFill>
              </a:rPr>
              <a:t>Optional Tagline Goes Here</a:t>
            </a:r>
            <a:r>
              <a:rPr lang="en-US" dirty="0" smtClean="0"/>
              <a:t> </a:t>
            </a:r>
            <a:r>
              <a:rPr lang="en-US" dirty="0" smtClean="0">
                <a:solidFill>
                  <a:schemeClr val="accent1"/>
                </a:solidFill>
              </a:rPr>
              <a:t>|</a:t>
            </a:r>
            <a:r>
              <a:rPr lang="en-US" dirty="0" smtClean="0"/>
              <a:t> </a:t>
            </a:r>
            <a:r>
              <a:rPr lang="en-US" dirty="0" smtClean="0">
                <a:solidFill>
                  <a:schemeClr val="tx2"/>
                </a:solidFill>
              </a:rPr>
              <a:t>mn.gov/</a:t>
            </a:r>
            <a:r>
              <a:rPr lang="en-US" dirty="0" err="1" smtClean="0">
                <a:solidFill>
                  <a:schemeClr val="tx2"/>
                </a:solidFill>
              </a:rPr>
              <a:t>websiteurl</a:t>
            </a:r>
            <a:endParaRPr lang="en-US" dirty="0">
              <a:solidFill>
                <a:schemeClr val="tx2"/>
              </a:solidFill>
            </a:endParaRPr>
          </a:p>
        </p:txBody>
      </p:sp>
      <p:sp>
        <p:nvSpPr>
          <p:cNvPr id="4" name="Slide Number Placeholder 5"/>
          <p:cNvSpPr>
            <a:spLocks noGrp="1"/>
          </p:cNvSpPr>
          <p:nvPr>
            <p:ph type="sldNum" sz="quarter" idx="11"/>
          </p:nvPr>
        </p:nvSpPr>
        <p:spPr bwMode="black"/>
        <p:txBody>
          <a:bodyPr/>
          <a:lstStyle>
            <a:lvl1pPr>
              <a:defRPr>
                <a:solidFill>
                  <a:schemeClr val="tx2"/>
                </a:solidFill>
              </a:defRPr>
            </a:lvl1pPr>
          </a:lstStyle>
          <a:p>
            <a:fld id="{48F63A3B-78C7-47BE-AE5E-E10140E04643}" type="slidenum">
              <a:rPr lang="en-US" smtClean="0"/>
              <a:pPr/>
              <a:t>‹#›</a:t>
            </a:fld>
            <a:endParaRPr lang="en-US" dirty="0"/>
          </a:p>
        </p:txBody>
      </p:sp>
      <p:sp>
        <p:nvSpPr>
          <p:cNvPr id="6" name="Rectangle 6"/>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7" descr="Minnesota Department of Natural Resources log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8176621" y="360954"/>
            <a:ext cx="3234329" cy="982083"/>
          </a:xfrm>
          <a:prstGeom prst="rect">
            <a:avLst/>
          </a:prstGeom>
        </p:spPr>
      </p:pic>
    </p:spTree>
    <p:extLst>
      <p:ext uri="{BB962C8B-B14F-4D97-AF65-F5344CB8AC3E}">
        <p14:creationId xmlns:p14="http://schemas.microsoft.com/office/powerpoint/2010/main" val="229089719"/>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ank You (Blue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white">
          <a:xfrm>
            <a:off x="838200" y="2212733"/>
            <a:ext cx="10515600" cy="1472163"/>
          </a:xfrm>
        </p:spPr>
        <p:txBody>
          <a:bodyPr>
            <a:noAutofit/>
          </a:bodyPr>
          <a:lstStyle>
            <a:lvl1pPr algn="ctr">
              <a:tabLst>
                <a:tab pos="3770313" algn="l"/>
              </a:tabLst>
              <a:defRPr sz="7000">
                <a:solidFill>
                  <a:schemeClr val="bg1"/>
                </a:solidFill>
              </a:defRPr>
            </a:lvl1pPr>
          </a:lstStyle>
          <a:p>
            <a:r>
              <a:rPr lang="en-US" dirty="0" smtClean="0"/>
              <a:t>Thank you!</a:t>
            </a:r>
            <a:endParaRPr lang="en-US" dirty="0"/>
          </a:p>
        </p:txBody>
      </p:sp>
      <p:sp>
        <p:nvSpPr>
          <p:cNvPr id="11" name="Text Placeholder 6"/>
          <p:cNvSpPr>
            <a:spLocks noGrp="1"/>
          </p:cNvSpPr>
          <p:nvPr>
            <p:ph type="body" sz="quarter" idx="13" hasCustomPrompt="1"/>
          </p:nvPr>
        </p:nvSpPr>
        <p:spPr bwMode="white">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firstname.lastname@state.mn.us</a:t>
            </a:r>
          </a:p>
          <a:p>
            <a:pPr lvl="0"/>
            <a:r>
              <a:rPr lang="en-US" dirty="0" smtClean="0"/>
              <a:t>555-555-5555</a:t>
            </a:r>
            <a:endParaRPr lang="en-US" dirty="0"/>
          </a:p>
        </p:txBody>
      </p:sp>
      <p:sp>
        <p:nvSpPr>
          <p:cNvPr id="3" name="Date Placeholder 2"/>
          <p:cNvSpPr>
            <a:spLocks noGrp="1"/>
          </p:cNvSpPr>
          <p:nvPr>
            <p:ph type="dt" sz="half" idx="10"/>
          </p:nvPr>
        </p:nvSpPr>
        <p:spPr bwMode="white"/>
        <p:txBody>
          <a:bodyPr/>
          <a:lstStyle>
            <a:lvl1pPr>
              <a:defRPr>
                <a:solidFill>
                  <a:schemeClr val="bg1"/>
                </a:solidFill>
              </a:defRPr>
            </a:lvl1pPr>
          </a:lstStyle>
          <a:p>
            <a:fld id="{D094F804-653A-41F1-A565-1098D9DEB37A}" type="datetime1">
              <a:rPr lang="en-US" smtClean="0"/>
              <a:t>11/21/2019</a:t>
            </a:fld>
            <a:endParaRPr lang="en-US" dirty="0"/>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dirty="0" smtClean="0"/>
              <a:t>Optional Tagline Goes Here </a:t>
            </a:r>
            <a:r>
              <a:rPr lang="en-US" dirty="0" smtClean="0">
                <a:solidFill>
                  <a:schemeClr val="accent2"/>
                </a:solidFill>
              </a:rPr>
              <a:t>|</a:t>
            </a:r>
            <a:r>
              <a:rPr lang="en-US" dirty="0" smtClean="0"/>
              <a:t> mn.gov/</a:t>
            </a:r>
            <a:r>
              <a:rPr lang="en-US" dirty="0" err="1" smtClean="0"/>
              <a:t>websiteurl</a:t>
            </a:r>
            <a:endParaRPr lang="en-US" dirty="0"/>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Minnesota Department of Natural Resources log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80083" y="350191"/>
            <a:ext cx="3272835" cy="993775"/>
          </a:xfrm>
          <a:prstGeom prst="rect">
            <a:avLst/>
          </a:prstGeom>
        </p:spPr>
      </p:pic>
    </p:spTree>
    <p:extLst>
      <p:ext uri="{BB962C8B-B14F-4D97-AF65-F5344CB8AC3E}">
        <p14:creationId xmlns:p14="http://schemas.microsoft.com/office/powerpoint/2010/main" val="210960857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82A2F-EB67-4F71-BFC9-D91E9375CD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DAB5133-988A-446E-B08B-1A024E1F35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0D1E2BD-E005-4044-A89E-9FB1EBA4DAA7}"/>
              </a:ext>
            </a:extLst>
          </p:cNvPr>
          <p:cNvSpPr>
            <a:spLocks noGrp="1"/>
          </p:cNvSpPr>
          <p:nvPr>
            <p:ph type="dt" sz="half" idx="10"/>
          </p:nvPr>
        </p:nvSpPr>
        <p:spPr/>
        <p:txBody>
          <a:bodyPr/>
          <a:lstStyle/>
          <a:p>
            <a:fld id="{1F7F6874-FCCE-4737-8CEC-6374CA032F69}" type="datetimeFigureOut">
              <a:rPr lang="en-US" smtClean="0"/>
              <a:t>11/21/2019</a:t>
            </a:fld>
            <a:endParaRPr lang="en-US"/>
          </a:p>
        </p:txBody>
      </p:sp>
      <p:sp>
        <p:nvSpPr>
          <p:cNvPr id="5" name="Footer Placeholder 4">
            <a:extLst>
              <a:ext uri="{FF2B5EF4-FFF2-40B4-BE49-F238E27FC236}">
                <a16:creationId xmlns:a16="http://schemas.microsoft.com/office/drawing/2014/main" id="{41F6FE62-6091-4AE2-8026-9A1E68E587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BBD7D9-F5D3-4821-BDA3-6E34666D897A}"/>
              </a:ext>
            </a:extLst>
          </p:cNvPr>
          <p:cNvSpPr>
            <a:spLocks noGrp="1"/>
          </p:cNvSpPr>
          <p:nvPr>
            <p:ph type="sldNum" sz="quarter" idx="12"/>
          </p:nvPr>
        </p:nvSpPr>
        <p:spPr/>
        <p:txBody>
          <a:bodyPr/>
          <a:lstStyle/>
          <a:p>
            <a:fld id="{25ABA7B4-9E5B-47CD-AC5D-9375EF607AD6}" type="slidenum">
              <a:rPr lang="en-US" smtClean="0"/>
              <a:t>‹#›</a:t>
            </a:fld>
            <a:endParaRPr lang="en-US"/>
          </a:p>
        </p:txBody>
      </p:sp>
    </p:spTree>
    <p:extLst>
      <p:ext uri="{BB962C8B-B14F-4D97-AF65-F5344CB8AC3E}">
        <p14:creationId xmlns:p14="http://schemas.microsoft.com/office/powerpoint/2010/main" val="22931689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631DC-EE8B-4164-B27E-5F9E893B26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493211-60AA-463D-AF60-C15D2438635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2AD57D-0463-4F0C-AD64-E69588FE7A41}"/>
              </a:ext>
            </a:extLst>
          </p:cNvPr>
          <p:cNvSpPr>
            <a:spLocks noGrp="1"/>
          </p:cNvSpPr>
          <p:nvPr>
            <p:ph type="dt" sz="half" idx="10"/>
          </p:nvPr>
        </p:nvSpPr>
        <p:spPr/>
        <p:txBody>
          <a:bodyPr/>
          <a:lstStyle/>
          <a:p>
            <a:fld id="{1F7F6874-FCCE-4737-8CEC-6374CA032F69}" type="datetimeFigureOut">
              <a:rPr lang="en-US" smtClean="0"/>
              <a:t>11/21/2019</a:t>
            </a:fld>
            <a:endParaRPr lang="en-US"/>
          </a:p>
        </p:txBody>
      </p:sp>
      <p:sp>
        <p:nvSpPr>
          <p:cNvPr id="5" name="Footer Placeholder 4">
            <a:extLst>
              <a:ext uri="{FF2B5EF4-FFF2-40B4-BE49-F238E27FC236}">
                <a16:creationId xmlns:a16="http://schemas.microsoft.com/office/drawing/2014/main" id="{7302BB53-52A0-4356-A53F-C551D329CC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1496D5-686A-4AC1-966B-E0005C403D3F}"/>
              </a:ext>
            </a:extLst>
          </p:cNvPr>
          <p:cNvSpPr>
            <a:spLocks noGrp="1"/>
          </p:cNvSpPr>
          <p:nvPr>
            <p:ph type="sldNum" sz="quarter" idx="12"/>
          </p:nvPr>
        </p:nvSpPr>
        <p:spPr/>
        <p:txBody>
          <a:bodyPr/>
          <a:lstStyle/>
          <a:p>
            <a:fld id="{25ABA7B4-9E5B-47CD-AC5D-9375EF607AD6}" type="slidenum">
              <a:rPr lang="en-US" smtClean="0"/>
              <a:t>‹#›</a:t>
            </a:fld>
            <a:endParaRPr lang="en-US"/>
          </a:p>
        </p:txBody>
      </p:sp>
    </p:spTree>
    <p:extLst>
      <p:ext uri="{BB962C8B-B14F-4D97-AF65-F5344CB8AC3E}">
        <p14:creationId xmlns:p14="http://schemas.microsoft.com/office/powerpoint/2010/main" val="545886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White)">
    <p:bg bwMode="gray">
      <p:bgRef idx="1001">
        <a:schemeClr val="bg1"/>
      </p:bgRef>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smtClean="0"/>
              <a:t>Click to edit Master title style</a:t>
            </a:r>
            <a:endParaRPr lang="en-US" dirty="0"/>
          </a:p>
        </p:txBody>
      </p:sp>
      <p:sp>
        <p:nvSpPr>
          <p:cNvPr id="3" name="Content Placeholder 3"/>
          <p:cNvSpPr>
            <a:spLocks noGrp="1"/>
          </p:cNvSpPr>
          <p:nvPr>
            <p:ph idx="1"/>
          </p:nvPr>
        </p:nvSpPr>
        <p:spPr bwMode="gray">
          <a:xfrm>
            <a:off x="838200" y="1594624"/>
            <a:ext cx="10515600" cy="4582339"/>
          </a:xfrm>
          <a:noFill/>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4"/>
          <p:cNvSpPr>
            <a:spLocks noGrp="1"/>
          </p:cNvSpPr>
          <p:nvPr>
            <p:ph type="dt" sz="half" idx="10"/>
          </p:nvPr>
        </p:nvSpPr>
        <p:spPr bwMode="black"/>
        <p:txBody>
          <a:bodyPr/>
          <a:lstStyle/>
          <a:p>
            <a:fld id="{824D5D47-1752-4D84-8BFB-C2F71A34C932}" type="datetime1">
              <a:rPr lang="en-US" smtClean="0"/>
              <a:t>11/21/2019</a:t>
            </a:fld>
            <a:endParaRPr lang="en-US" dirty="0"/>
          </a:p>
        </p:txBody>
      </p:sp>
      <p:sp>
        <p:nvSpPr>
          <p:cNvPr id="10"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smtClean="0"/>
              <a:t>Optional Tagline Goes Here </a:t>
            </a:r>
            <a:r>
              <a:rPr lang="en-US" dirty="0" smtClean="0">
                <a:solidFill>
                  <a:schemeClr val="accent1"/>
                </a:solidFill>
              </a:rPr>
              <a:t>|</a:t>
            </a:r>
            <a:r>
              <a:rPr lang="en-US" dirty="0" smtClean="0"/>
              <a:t> mn.gov/</a:t>
            </a:r>
            <a:r>
              <a:rPr lang="en-US" dirty="0" err="1" smtClean="0"/>
              <a:t>websiteurl</a:t>
            </a:r>
            <a:endParaRPr lang="en-US" dirty="0"/>
          </a:p>
        </p:txBody>
      </p:sp>
      <p:sp>
        <p:nvSpPr>
          <p:cNvPr id="6" name="Slide Number Placeholder 6"/>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3249975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bwMode="gray">
      <p:bgPr>
        <a:solidFill>
          <a:schemeClr val="bg1"/>
        </a:solidFill>
        <a:effectLst/>
      </p:bgPr>
    </p:bg>
    <p:spTree>
      <p:nvGrpSpPr>
        <p:cNvPr id="1" name=""/>
        <p:cNvGrpSpPr/>
        <p:nvPr/>
      </p:nvGrpSpPr>
      <p:grpSpPr>
        <a:xfrm>
          <a:off x="0" y="0"/>
          <a:ext cx="0" cy="0"/>
          <a:chOff x="0" y="0"/>
          <a:chExt cx="0" cy="0"/>
        </a:xfrm>
      </p:grpSpPr>
      <p:sp>
        <p:nvSpPr>
          <p:cNvPr id="17"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6"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smtClean="0"/>
              <a:t>Click to edit Master title style</a:t>
            </a:r>
            <a:endParaRPr lang="en-US" dirty="0"/>
          </a:p>
        </p:txBody>
      </p:sp>
      <p:sp>
        <p:nvSpPr>
          <p:cNvPr id="3" name="Content Placeholder 3"/>
          <p:cNvSpPr>
            <a:spLocks noGrp="1"/>
          </p:cNvSpPr>
          <p:nvPr>
            <p:ph sz="half" idx="1"/>
          </p:nvPr>
        </p:nvSpPr>
        <p:spPr bwMode="gray">
          <a:xfrm>
            <a:off x="838200" y="1594624"/>
            <a:ext cx="5181600" cy="4582339"/>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4"/>
          <p:cNvSpPr>
            <a:spLocks noGrp="1"/>
          </p:cNvSpPr>
          <p:nvPr>
            <p:ph sz="half" idx="2"/>
          </p:nvPr>
        </p:nvSpPr>
        <p:spPr bwMode="gray">
          <a:xfrm>
            <a:off x="6172200" y="1594624"/>
            <a:ext cx="5181600" cy="4582339"/>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5"/>
          <p:cNvSpPr>
            <a:spLocks noGrp="1"/>
          </p:cNvSpPr>
          <p:nvPr>
            <p:ph type="dt" sz="half" idx="10"/>
          </p:nvPr>
        </p:nvSpPr>
        <p:spPr bwMode="black"/>
        <p:txBody>
          <a:bodyPr/>
          <a:lstStyle/>
          <a:p>
            <a:fld id="{7C198DD1-C477-482D-A126-3FBDD1778E48}" type="datetime1">
              <a:rPr lang="en-US" smtClean="0"/>
              <a:t>11/21/2019</a:t>
            </a:fld>
            <a:endParaRPr lang="en-US" dirty="0"/>
          </a:p>
        </p:txBody>
      </p:sp>
      <p:sp>
        <p:nvSpPr>
          <p:cNvPr id="11"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smtClean="0"/>
              <a:t>Optional Tagline Goes Here </a:t>
            </a:r>
            <a:r>
              <a:rPr lang="en-US" dirty="0" smtClean="0">
                <a:solidFill>
                  <a:schemeClr val="accent1"/>
                </a:solidFill>
              </a:rPr>
              <a:t>|</a:t>
            </a:r>
            <a:r>
              <a:rPr lang="en-US" dirty="0" smtClean="0"/>
              <a:t> mn.gov/</a:t>
            </a:r>
            <a:r>
              <a:rPr lang="en-US" dirty="0" err="1" smtClean="0"/>
              <a:t>websiteurl</a:t>
            </a:r>
            <a:endParaRPr lang="en-US" dirty="0"/>
          </a:p>
        </p:txBody>
      </p:sp>
      <p:sp>
        <p:nvSpPr>
          <p:cNvPr id="7" name="Slide Number Placeholder 7"/>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0"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71661008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Boxed)">
    <p:bg bwMode="auto">
      <p:bgPr>
        <a:solidFill>
          <a:srgbClr val="E8E8E8"/>
        </a:solidFill>
        <a:effectLst/>
      </p:bgPr>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smtClean="0"/>
              <a:t>Click to edit Master title style</a:t>
            </a:r>
            <a:endParaRPr lang="en-US" dirty="0"/>
          </a:p>
        </p:txBody>
      </p:sp>
      <p:sp>
        <p:nvSpPr>
          <p:cNvPr id="2" name="Rectangle 1"/>
          <p:cNvSpPr/>
          <p:nvPr userDrawn="1"/>
        </p:nvSpPr>
        <p:spPr>
          <a:xfrm>
            <a:off x="838200" y="1335281"/>
            <a:ext cx="10515600" cy="4841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3"/>
          <p:cNvSpPr>
            <a:spLocks noGrp="1"/>
          </p:cNvSpPr>
          <p:nvPr>
            <p:ph idx="1"/>
          </p:nvPr>
        </p:nvSpPr>
        <p:spPr bwMode="gray">
          <a:xfrm>
            <a:off x="838200" y="1335281"/>
            <a:ext cx="10515600" cy="4841683"/>
          </a:xfrm>
          <a:noFill/>
        </p:spPr>
        <p:txBody>
          <a:bodyPr lIns="182880" tIns="301752" rIns="182880"/>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4"/>
          <p:cNvSpPr>
            <a:spLocks noGrp="1"/>
          </p:cNvSpPr>
          <p:nvPr>
            <p:ph type="dt" sz="half" idx="10"/>
          </p:nvPr>
        </p:nvSpPr>
        <p:spPr bwMode="black"/>
        <p:txBody>
          <a:bodyPr/>
          <a:lstStyle/>
          <a:p>
            <a:fld id="{9A198C9B-0587-4A1E-9E03-E4C9FE222F08}" type="datetime1">
              <a:rPr lang="en-US" smtClean="0"/>
              <a:t>11/21/2019</a:t>
            </a:fld>
            <a:endParaRPr lang="en-US" dirty="0"/>
          </a:p>
        </p:txBody>
      </p:sp>
      <p:sp>
        <p:nvSpPr>
          <p:cNvPr id="11"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smtClean="0"/>
              <a:t>Optional Tagline Goes Here </a:t>
            </a:r>
            <a:r>
              <a:rPr lang="en-US" dirty="0" smtClean="0">
                <a:solidFill>
                  <a:schemeClr val="accent1"/>
                </a:solidFill>
              </a:rPr>
              <a:t>|</a:t>
            </a:r>
            <a:r>
              <a:rPr lang="en-US" dirty="0" smtClean="0"/>
              <a:t> mn.gov/</a:t>
            </a:r>
            <a:r>
              <a:rPr lang="en-US" dirty="0" err="1" smtClean="0"/>
              <a:t>websiteurl</a:t>
            </a:r>
            <a:endParaRPr lang="en-US" dirty="0"/>
          </a:p>
        </p:txBody>
      </p:sp>
      <p:sp>
        <p:nvSpPr>
          <p:cNvPr id="6" name="Slide Number Placeholder 6"/>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4858415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bwMode="auto">
      <p:bgPr>
        <a:solidFill>
          <a:srgbClr val="E8E8E8"/>
        </a:solidFill>
        <a:effectLst/>
      </p:bgPr>
    </p:bg>
    <p:spTree>
      <p:nvGrpSpPr>
        <p:cNvPr id="1" name=""/>
        <p:cNvGrpSpPr/>
        <p:nvPr/>
      </p:nvGrpSpPr>
      <p:grpSpPr>
        <a:xfrm>
          <a:off x="0" y="0"/>
          <a:ext cx="0" cy="0"/>
          <a:chOff x="0" y="0"/>
          <a:chExt cx="0" cy="0"/>
        </a:xfrm>
      </p:grpSpPr>
      <p:sp>
        <p:nvSpPr>
          <p:cNvPr id="16"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5"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smtClean="0"/>
              <a:t>Click to edit Master title style</a:t>
            </a:r>
            <a:endParaRPr lang="en-US" dirty="0"/>
          </a:p>
        </p:txBody>
      </p:sp>
      <p:sp>
        <p:nvSpPr>
          <p:cNvPr id="10" name="Rectangle 9"/>
          <p:cNvSpPr/>
          <p:nvPr userDrawn="1"/>
        </p:nvSpPr>
        <p:spPr>
          <a:xfrm>
            <a:off x="838200" y="1594624"/>
            <a:ext cx="5181600" cy="4582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3"/>
          <p:cNvSpPr>
            <a:spLocks noGrp="1"/>
          </p:cNvSpPr>
          <p:nvPr>
            <p:ph sz="half" idx="1"/>
          </p:nvPr>
        </p:nvSpPr>
        <p:spPr bwMode="gray">
          <a:xfrm>
            <a:off x="838200" y="1594624"/>
            <a:ext cx="5181600" cy="4582339"/>
          </a:xfrm>
          <a:noFill/>
        </p:spPr>
        <p:txBody>
          <a:bodyPr lIns="182880" tIns="182880" rIns="18288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Rectangle 11"/>
          <p:cNvSpPr/>
          <p:nvPr userDrawn="1"/>
        </p:nvSpPr>
        <p:spPr>
          <a:xfrm>
            <a:off x="6172200" y="1594624"/>
            <a:ext cx="5181600" cy="4582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4"/>
          <p:cNvSpPr>
            <a:spLocks noGrp="1"/>
          </p:cNvSpPr>
          <p:nvPr>
            <p:ph sz="half" idx="2"/>
          </p:nvPr>
        </p:nvSpPr>
        <p:spPr bwMode="gray">
          <a:xfrm>
            <a:off x="6172200" y="1594624"/>
            <a:ext cx="5181600" cy="4582339"/>
          </a:xfrm>
          <a:noFill/>
        </p:spPr>
        <p:txBody>
          <a:bodyPr lIns="182880" tIns="182880" rIns="18288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5"/>
          <p:cNvSpPr>
            <a:spLocks noGrp="1"/>
          </p:cNvSpPr>
          <p:nvPr>
            <p:ph type="dt" sz="half" idx="10"/>
          </p:nvPr>
        </p:nvSpPr>
        <p:spPr bwMode="black"/>
        <p:txBody>
          <a:bodyPr/>
          <a:lstStyle/>
          <a:p>
            <a:fld id="{5485A5BA-A5F9-4138-9E4B-FFD626F6437A}" type="datetime1">
              <a:rPr lang="en-US" smtClean="0"/>
              <a:t>11/21/2019</a:t>
            </a:fld>
            <a:endParaRPr lang="en-US" dirty="0"/>
          </a:p>
        </p:txBody>
      </p:sp>
      <p:sp>
        <p:nvSpPr>
          <p:cNvPr id="11"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smtClean="0"/>
              <a:t>Optional Tagline Goes Here </a:t>
            </a:r>
            <a:r>
              <a:rPr lang="en-US" dirty="0" smtClean="0">
                <a:solidFill>
                  <a:schemeClr val="accent1"/>
                </a:solidFill>
              </a:rPr>
              <a:t>|</a:t>
            </a:r>
            <a:r>
              <a:rPr lang="en-US" dirty="0" smtClean="0"/>
              <a:t> mn.gov/</a:t>
            </a:r>
            <a:r>
              <a:rPr lang="en-US" dirty="0" err="1" smtClean="0"/>
              <a:t>websiteurl</a:t>
            </a:r>
            <a:endParaRPr lang="en-US" dirty="0"/>
          </a:p>
        </p:txBody>
      </p:sp>
      <p:sp>
        <p:nvSpPr>
          <p:cNvPr id="7" name="Slide Number Placeholder 7"/>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5380107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bwMode="black">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068C556E-7101-4471-A958-3911E20944AB}" type="datetime1">
              <a:rPr lang="en-US" smtClean="0"/>
              <a:t>11/21/2019</a:t>
            </a:fld>
            <a:endParaRPr lang="en-US" dirty="0"/>
          </a:p>
        </p:txBody>
      </p:sp>
      <p:sp>
        <p:nvSpPr>
          <p:cNvPr id="12"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smtClean="0"/>
              <a:t>Optional Tagline Goes Here </a:t>
            </a:r>
            <a:r>
              <a:rPr lang="en-US" dirty="0" smtClean="0">
                <a:solidFill>
                  <a:schemeClr val="accent1"/>
                </a:solidFill>
              </a:rPr>
              <a:t>|</a:t>
            </a:r>
            <a:r>
              <a:rPr lang="en-US" dirty="0" smtClean="0"/>
              <a:t> mn.gov/</a:t>
            </a:r>
            <a:r>
              <a:rPr lang="en-US" dirty="0" err="1" smtClean="0"/>
              <a:t>websiteurl</a:t>
            </a:r>
            <a:endParaRPr lang="en-US" dirty="0"/>
          </a:p>
        </p:txBody>
      </p:sp>
      <p:sp>
        <p:nvSpPr>
          <p:cNvPr id="6"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99" r:id="rId1"/>
    <p:sldLayoutId id="2147483788" r:id="rId2"/>
    <p:sldLayoutId id="2147483787" r:id="rId3"/>
    <p:sldLayoutId id="2147483795" r:id="rId4"/>
    <p:sldLayoutId id="2147483711" r:id="rId5"/>
    <p:sldLayoutId id="2147483712" r:id="rId6"/>
    <p:sldLayoutId id="2147483790" r:id="rId7"/>
    <p:sldLayoutId id="2147483789" r:id="rId8"/>
    <p:sldLayoutId id="2147483714" r:id="rId9"/>
    <p:sldLayoutId id="2147483780" r:id="rId10"/>
    <p:sldLayoutId id="2147483773" r:id="rId11"/>
    <p:sldLayoutId id="2147483800" r:id="rId12"/>
    <p:sldLayoutId id="2147483688" r:id="rId13"/>
    <p:sldLayoutId id="2147483826" r:id="rId14"/>
    <p:sldLayoutId id="2147483801" r:id="rId15"/>
    <p:sldLayoutId id="2147483802" r:id="rId16"/>
    <p:sldLayoutId id="2147483803" r:id="rId17"/>
    <p:sldLayoutId id="2147483744" r:id="rId18"/>
    <p:sldLayoutId id="2147483793" r:id="rId19"/>
    <p:sldLayoutId id="2147483767" r:id="rId20"/>
    <p:sldLayoutId id="2147483771" r:id="rId21"/>
    <p:sldLayoutId id="2147483772" r:id="rId22"/>
    <p:sldLayoutId id="2147483820" r:id="rId23"/>
    <p:sldLayoutId id="2147483769" r:id="rId24"/>
    <p:sldLayoutId id="2147483770" r:id="rId25"/>
    <p:sldLayoutId id="2147483829" r:id="rId26"/>
    <p:sldLayoutId id="2147483732" r:id="rId27"/>
    <p:sldLayoutId id="2147483794" r:id="rId28"/>
    <p:sldLayoutId id="2147483733" r:id="rId29"/>
    <p:sldLayoutId id="2147483821" r:id="rId30"/>
    <p:sldLayoutId id="2147483805" r:id="rId31"/>
    <p:sldLayoutId id="2147483806" r:id="rId32"/>
    <p:sldLayoutId id="2147483822" r:id="rId33"/>
    <p:sldLayoutId id="2147483750" r:id="rId34"/>
    <p:sldLayoutId id="2147483765" r:id="rId35"/>
    <p:sldLayoutId id="2147483823" r:id="rId36"/>
    <p:sldLayoutId id="2147483809" r:id="rId37"/>
    <p:sldLayoutId id="2147483808" r:id="rId38"/>
    <p:sldLayoutId id="2147483824" r:id="rId39"/>
    <p:sldLayoutId id="2147483781" r:id="rId40"/>
    <p:sldLayoutId id="2147483825" r:id="rId41"/>
    <p:sldLayoutId id="2147483807" r:id="rId42"/>
    <p:sldLayoutId id="2147483819" r:id="rId43"/>
    <p:sldLayoutId id="2147483738" r:id="rId44"/>
    <p:sldLayoutId id="2147483739" r:id="rId45"/>
    <p:sldLayoutId id="2147483754" r:id="rId46"/>
    <p:sldLayoutId id="2147483755" r:id="rId47"/>
    <p:sldLayoutId id="2147483759" r:id="rId48"/>
    <p:sldLayoutId id="2147483753" r:id="rId49"/>
    <p:sldLayoutId id="2147483763" r:id="rId50"/>
    <p:sldLayoutId id="2147483762" r:id="rId51"/>
    <p:sldLayoutId id="2147483797" r:id="rId52"/>
    <p:sldLayoutId id="2147483827" r:id="rId53"/>
    <p:sldLayoutId id="2147483830" r:id="rId54"/>
    <p:sldLayoutId id="2147483831" r:id="rId55"/>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6.xml"/><Relationship Id="rId4" Type="http://schemas.openxmlformats.org/officeDocument/2006/relationships/image" Target="../media/image50.jpeg"/></Relationships>
</file>

<file path=ppt/slides/_rels/slide1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6.xml"/><Relationship Id="rId4" Type="http://schemas.openxmlformats.org/officeDocument/2006/relationships/image" Target="../media/image58.jpeg"/></Relationships>
</file>

<file path=ppt/slides/_rels/slide1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6.xml"/><Relationship Id="rId4" Type="http://schemas.openxmlformats.org/officeDocument/2006/relationships/image" Target="../media/image6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1.png"/><Relationship Id="rId3" Type="http://schemas.openxmlformats.org/officeDocument/2006/relationships/image" Target="../media/image13.png"/><Relationship Id="rId7" Type="http://schemas.openxmlformats.org/officeDocument/2006/relationships/image" Target="../media/image11.jpeg"/><Relationship Id="rId12" Type="http://schemas.openxmlformats.org/officeDocument/2006/relationships/image" Target="cid:418B6361-9EEC-41FD-B620-7E2335C38891" TargetMode="External"/><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6.jpeg"/><Relationship Id="rId11" Type="http://schemas.openxmlformats.org/officeDocument/2006/relationships/image" Target="../media/image20.jpeg"/><Relationship Id="rId5" Type="http://schemas.openxmlformats.org/officeDocument/2006/relationships/image" Target="../media/image15.png"/><Relationship Id="rId10"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image" Target="../media/image18.png"/></Relationships>
</file>

<file path=ppt/slides/_rels/slide20.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3.emf"/><Relationship Id="rId1" Type="http://schemas.openxmlformats.org/officeDocument/2006/relationships/slideLayout" Target="../slideLayouts/slideLayout55.xml"/><Relationship Id="rId4" Type="http://schemas.openxmlformats.org/officeDocument/2006/relationships/image" Target="../media/image65.jpeg"/></Relationships>
</file>

<file path=ppt/slides/_rels/slide21.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55.xml"/></Relationships>
</file>

<file path=ppt/slides/_rels/slide22.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67.emf"/><Relationship Id="rId1" Type="http://schemas.openxmlformats.org/officeDocument/2006/relationships/slideLayout" Target="../slideLayouts/slideLayout55.xml"/><Relationship Id="rId4" Type="http://schemas.openxmlformats.org/officeDocument/2006/relationships/image" Target="../media/image69.png"/></Relationships>
</file>

<file path=ppt/slides/_rels/slide23.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55.xml"/></Relationships>
</file>

<file path=ppt/slides/_rels/slide24.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55.xml"/><Relationship Id="rId4" Type="http://schemas.openxmlformats.org/officeDocument/2006/relationships/image" Target="../media/image74.png"/></Relationships>
</file>

<file path=ppt/slides/_rels/slide25.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png"/><Relationship Id="rId1" Type="http://schemas.openxmlformats.org/officeDocument/2006/relationships/slideLayout" Target="../slideLayouts/slideLayout55.xml"/></Relationships>
</file>

<file path=ppt/slides/_rels/slide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29.tiff"/><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jpeg"/><Relationship Id="rId12" Type="http://schemas.openxmlformats.org/officeDocument/2006/relationships/image" Target="../media/image33.jpeg"/><Relationship Id="rId2" Type="http://schemas.openxmlformats.org/officeDocument/2006/relationships/image" Target="../media/image23.jpeg"/><Relationship Id="rId1" Type="http://schemas.openxmlformats.org/officeDocument/2006/relationships/slideLayout" Target="../slideLayouts/slideLayout6.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jpeg"/><Relationship Id="rId10" Type="http://schemas.openxmlformats.org/officeDocument/2006/relationships/image" Target="../media/image31.jpeg"/><Relationship Id="rId4" Type="http://schemas.openxmlformats.org/officeDocument/2006/relationships/image" Target="../media/image25.jpeg"/><Relationship Id="rId9" Type="http://schemas.openxmlformats.org/officeDocument/2006/relationships/image" Target="../media/image30.jpeg"/></Relationships>
</file>

<file path=ppt/slides/_rels/slide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6.xml"/><Relationship Id="rId4"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Prairie:  History, Restoration, Enhancement</a:t>
            </a:r>
            <a:endParaRPr lang="en-US" dirty="0"/>
          </a:p>
        </p:txBody>
      </p:sp>
      <p:sp>
        <p:nvSpPr>
          <p:cNvPr id="5" name="Text Placeholder 4"/>
          <p:cNvSpPr>
            <a:spLocks noGrp="1"/>
          </p:cNvSpPr>
          <p:nvPr>
            <p:ph type="body" sz="quarter" idx="18"/>
          </p:nvPr>
        </p:nvSpPr>
        <p:spPr>
          <a:xfrm>
            <a:off x="713509" y="4870124"/>
            <a:ext cx="10515600" cy="1097128"/>
          </a:xfrm>
        </p:spPr>
        <p:txBody>
          <a:bodyPr/>
          <a:lstStyle/>
          <a:p>
            <a:pPr>
              <a:spcBef>
                <a:spcPts val="0"/>
              </a:spcBef>
              <a:spcAft>
                <a:spcPts val="0"/>
              </a:spcAft>
            </a:pPr>
            <a:r>
              <a:rPr lang="en-US" dirty="0" smtClean="0"/>
              <a:t>Greg Hoch /  Prairie Habitat Supervisor</a:t>
            </a:r>
          </a:p>
          <a:p>
            <a:pPr>
              <a:spcBef>
                <a:spcPts val="0"/>
              </a:spcBef>
              <a:spcAft>
                <a:spcPts val="0"/>
              </a:spcAft>
            </a:pPr>
            <a:r>
              <a:rPr lang="en-US" dirty="0" smtClean="0"/>
              <a:t>Steve Chaplin / Prairie Conservation Coordinator</a:t>
            </a:r>
            <a:endParaRPr lang="en-US" dirty="0"/>
          </a:p>
        </p:txBody>
      </p:sp>
      <p:pic>
        <p:nvPicPr>
          <p:cNvPr id="6" name="Picture Placeholder 5"/>
          <p:cNvPicPr>
            <a:picLocks noGrp="1" noChangeAspect="1"/>
          </p:cNvPicPr>
          <p:nvPr>
            <p:ph type="pic" sz="quarter" idx="17"/>
          </p:nvPr>
        </p:nvPicPr>
        <p:blipFill>
          <a:blip r:embed="rId3" cstate="email">
            <a:extLst>
              <a:ext uri="{28A0092B-C50C-407E-A947-70E740481C1C}">
                <a14:useLocalDpi xmlns:a14="http://schemas.microsoft.com/office/drawing/2010/main"/>
              </a:ext>
            </a:extLst>
          </a:blip>
          <a:srcRect/>
          <a:stretch>
            <a:fillRect/>
          </a:stretch>
        </p:blipFill>
        <p:spPr/>
      </p:pic>
      <p:pic>
        <p:nvPicPr>
          <p:cNvPr id="10" name="Picture 5" descr="Minnesota Department of Natural Resources logo"/>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bwMode="gray">
          <a:xfrm>
            <a:off x="457806" y="5762861"/>
            <a:ext cx="3234329" cy="982083"/>
          </a:xfrm>
          <a:prstGeom prst="rect">
            <a:avLst/>
          </a:prstGeom>
        </p:spPr>
      </p:pic>
      <p:pic>
        <p:nvPicPr>
          <p:cNvPr id="7" name="Picture 6" descr="T:\MARKETING\Logo files\English\JPG\TNCLogoPrimary_CMYK_Tag_ENG.jpg">
            <a:extLst>
              <a:ext uri="{FF2B5EF4-FFF2-40B4-BE49-F238E27FC236}">
                <a16:creationId xmlns:a16="http://schemas.microsoft.com/office/drawing/2014/main" id="{8D94065E-CF8A-480D-96D2-923B16E37CFD}"/>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069185" y="5642211"/>
            <a:ext cx="2928725" cy="992241"/>
          </a:xfrm>
          <a:prstGeom prst="rect">
            <a:avLst/>
          </a:prstGeom>
          <a:noFill/>
          <a:ln>
            <a:noFill/>
          </a:ln>
        </p:spPr>
      </p:pic>
    </p:spTree>
    <p:extLst>
      <p:ext uri="{BB962C8B-B14F-4D97-AF65-F5344CB8AC3E}">
        <p14:creationId xmlns:p14="http://schemas.microsoft.com/office/powerpoint/2010/main" val="16869077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Seed Harvest</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10</a:t>
            </a:fld>
            <a:endParaRPr lang="en-US" dirty="0"/>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7145" y="3082068"/>
            <a:ext cx="4699997" cy="3133331"/>
          </a:xfrm>
          <a:prstGeom prst="rect">
            <a:avLst/>
          </a:prstGeom>
        </p:spPr>
      </p:pic>
      <p:pic>
        <p:nvPicPr>
          <p:cNvPr id="8" name="Picture 2" descr="D:\Users\grhoch\AppData\Local\Microsoft\Windows\Temporary Internet Files\Content.Outlook\ZP42VHX4\Seed stripper 00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36538" y="2340032"/>
            <a:ext cx="4214576" cy="316093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779446" y="1600200"/>
            <a:ext cx="7620000" cy="1323439"/>
          </a:xfrm>
          <a:prstGeom prst="rect">
            <a:avLst/>
          </a:prstGeom>
        </p:spPr>
        <p:txBody>
          <a:bodyPr wrap="square">
            <a:spAutoFit/>
          </a:bodyPr>
          <a:lstStyle/>
          <a:p>
            <a:r>
              <a:rPr lang="en-US" sz="1600" dirty="0"/>
              <a:t>H</a:t>
            </a:r>
            <a:r>
              <a:rPr lang="en-US" sz="1600" dirty="0" smtClean="0"/>
              <a:t>ire </a:t>
            </a:r>
            <a:r>
              <a:rPr lang="en-US" sz="1600" dirty="0"/>
              <a:t>local contractors to harvest DNR, FWS, TNC lands</a:t>
            </a:r>
          </a:p>
          <a:p>
            <a:r>
              <a:rPr lang="en-US" sz="1600" dirty="0"/>
              <a:t>	N</a:t>
            </a:r>
            <a:r>
              <a:rPr lang="en-US" sz="1600" dirty="0" smtClean="0"/>
              <a:t>ative </a:t>
            </a:r>
            <a:r>
              <a:rPr lang="en-US" sz="1600" dirty="0"/>
              <a:t>prairie or well-established </a:t>
            </a:r>
            <a:r>
              <a:rPr lang="en-US" sz="1600" dirty="0" smtClean="0"/>
              <a:t>restoration</a:t>
            </a:r>
          </a:p>
          <a:p>
            <a:r>
              <a:rPr lang="en-US" sz="1600" dirty="0" smtClean="0"/>
              <a:t>Purchase </a:t>
            </a:r>
            <a:r>
              <a:rPr lang="en-US" sz="1600" dirty="0"/>
              <a:t>custom seed mixes from </a:t>
            </a:r>
            <a:r>
              <a:rPr lang="en-US" sz="1600" dirty="0" smtClean="0"/>
              <a:t>vendors</a:t>
            </a:r>
          </a:p>
          <a:p>
            <a:r>
              <a:rPr lang="en-US" sz="1600" dirty="0"/>
              <a:t>	Prairie work is good for business!!</a:t>
            </a:r>
          </a:p>
          <a:p>
            <a:r>
              <a:rPr lang="en-US" sz="1600" dirty="0" smtClean="0"/>
              <a:t>Agency staff</a:t>
            </a:r>
            <a:endParaRPr lang="en-US" sz="1600" dirty="0"/>
          </a:p>
        </p:txBody>
      </p:sp>
    </p:spTree>
    <p:extLst>
      <p:ext uri="{BB962C8B-B14F-4D97-AF65-F5344CB8AC3E}">
        <p14:creationId xmlns:p14="http://schemas.microsoft.com/office/powerpoint/2010/main" val="3305322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Oh I get by with a little help from my friends…</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11</a:t>
            </a:fld>
            <a:endParaRPr lang="en-US" dirty="0"/>
          </a:p>
        </p:txBody>
      </p:sp>
      <p:pic>
        <p:nvPicPr>
          <p:cNvPr id="7"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332295" y="1611865"/>
            <a:ext cx="4846784" cy="3226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25738" y="1512914"/>
            <a:ext cx="5434100" cy="3056681"/>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98671" y="3261327"/>
            <a:ext cx="2556164" cy="3408218"/>
          </a:xfrm>
          <a:prstGeom prst="rect">
            <a:avLst/>
          </a:prstGeom>
        </p:spPr>
      </p:pic>
    </p:spTree>
    <p:extLst>
      <p:ext uri="{BB962C8B-B14F-4D97-AF65-F5344CB8AC3E}">
        <p14:creationId xmlns:p14="http://schemas.microsoft.com/office/powerpoint/2010/main" val="2087697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progress, but still things to learn</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12</a:t>
            </a:fld>
            <a:endParaRPr lang="en-US" dirty="0"/>
          </a:p>
        </p:txBody>
      </p:sp>
      <p:pic>
        <p:nvPicPr>
          <p:cNvPr id="7" name="Picture 4"/>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2152793" y="1593850"/>
            <a:ext cx="7886413" cy="458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3341716" y="3724102"/>
            <a:ext cx="1064029" cy="183711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0990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Enhancements - Fire</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13</a:t>
            </a:fld>
            <a:endParaRPr lang="en-US" dirty="0"/>
          </a:p>
        </p:txBody>
      </p:sp>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875417" y="1504603"/>
            <a:ext cx="3747049" cy="4934874"/>
          </a:xfrm>
          <a:prstGeom prst="rect">
            <a:avLst/>
          </a:prstGeom>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80161" y="3889690"/>
            <a:ext cx="4523101" cy="2549787"/>
          </a:xfrm>
          <a:prstGeom prst="rect">
            <a:avLst/>
          </a:prstGeom>
        </p:spPr>
      </p:pic>
      <p:sp>
        <p:nvSpPr>
          <p:cNvPr id="3" name="TextBox 2"/>
          <p:cNvSpPr txBox="1"/>
          <p:nvPr/>
        </p:nvSpPr>
        <p:spPr>
          <a:xfrm>
            <a:off x="432262" y="1477863"/>
            <a:ext cx="2478884" cy="1754326"/>
          </a:xfrm>
          <a:prstGeom prst="rect">
            <a:avLst/>
          </a:prstGeom>
          <a:noFill/>
        </p:spPr>
        <p:txBody>
          <a:bodyPr wrap="none" rtlCol="0">
            <a:spAutoFit/>
          </a:bodyPr>
          <a:lstStyle/>
          <a:p>
            <a:r>
              <a:rPr lang="en-US" dirty="0" smtClean="0"/>
              <a:t>Removes thatch </a:t>
            </a:r>
          </a:p>
          <a:p>
            <a:r>
              <a:rPr lang="en-US" dirty="0" smtClean="0"/>
              <a:t>Knocks back woody veg</a:t>
            </a:r>
          </a:p>
          <a:p>
            <a:r>
              <a:rPr lang="en-US" dirty="0" smtClean="0"/>
              <a:t>Recycles nutrients</a:t>
            </a:r>
          </a:p>
          <a:p>
            <a:r>
              <a:rPr lang="en-US" dirty="0" smtClean="0"/>
              <a:t>Stimulates plant growth </a:t>
            </a:r>
          </a:p>
          <a:p>
            <a:r>
              <a:rPr lang="en-US" dirty="0" smtClean="0"/>
              <a:t>Mixed effects on insects</a:t>
            </a:r>
          </a:p>
          <a:p>
            <a:endParaRPr lang="en-US" dirty="0"/>
          </a:p>
        </p:txBody>
      </p:sp>
    </p:spTree>
    <p:extLst>
      <p:ext uri="{BB962C8B-B14F-4D97-AF65-F5344CB8AC3E}">
        <p14:creationId xmlns:p14="http://schemas.microsoft.com/office/powerpoint/2010/main" val="2488802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138" y="257695"/>
            <a:ext cx="10515600" cy="806336"/>
          </a:xfrm>
        </p:spPr>
        <p:txBody>
          <a:bodyPr>
            <a:normAutofit fontScale="90000"/>
          </a:bodyPr>
          <a:lstStyle/>
          <a:p>
            <a:r>
              <a:rPr lang="en-US" dirty="0" smtClean="0"/>
              <a:t>Conservation Grazing  </a:t>
            </a:r>
            <a:br>
              <a:rPr lang="en-US" dirty="0" smtClean="0"/>
            </a:b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14</a:t>
            </a:fld>
            <a:endParaRPr lang="en-US" dirty="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41869" y="3996979"/>
            <a:ext cx="3580014" cy="2685011"/>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08820" y="1471354"/>
            <a:ext cx="3801686" cy="2851265"/>
          </a:xfrm>
          <a:prstGeom prst="rect">
            <a:avLst/>
          </a:prstGeom>
        </p:spPr>
      </p:pic>
      <p:sp>
        <p:nvSpPr>
          <p:cNvPr id="5" name="TextBox 4"/>
          <p:cNvSpPr txBox="1"/>
          <p:nvPr/>
        </p:nvSpPr>
        <p:spPr>
          <a:xfrm>
            <a:off x="282632" y="1737360"/>
            <a:ext cx="6068291" cy="3970318"/>
          </a:xfrm>
          <a:prstGeom prst="rect">
            <a:avLst/>
          </a:prstGeom>
          <a:noFill/>
        </p:spPr>
        <p:txBody>
          <a:bodyPr wrap="square" rtlCol="0">
            <a:spAutoFit/>
          </a:bodyPr>
          <a:lstStyle/>
          <a:p>
            <a:r>
              <a:rPr lang="en-US" dirty="0" smtClean="0"/>
              <a:t>Grazing increases plant diversity</a:t>
            </a:r>
          </a:p>
          <a:p>
            <a:r>
              <a:rPr lang="en-US" dirty="0"/>
              <a:t>	</a:t>
            </a:r>
            <a:r>
              <a:rPr lang="en-US" dirty="0" smtClean="0"/>
              <a:t>increase insect abundance and diversity?</a:t>
            </a:r>
          </a:p>
          <a:p>
            <a:r>
              <a:rPr lang="en-US" dirty="0"/>
              <a:t>	</a:t>
            </a:r>
            <a:r>
              <a:rPr lang="en-US" dirty="0" smtClean="0"/>
              <a:t>food resource for hens and chicks</a:t>
            </a:r>
          </a:p>
          <a:p>
            <a:r>
              <a:rPr lang="en-US" dirty="0" smtClean="0"/>
              <a:t>Structural diversity</a:t>
            </a:r>
          </a:p>
          <a:p>
            <a:r>
              <a:rPr lang="en-US" dirty="0"/>
              <a:t>	</a:t>
            </a:r>
            <a:r>
              <a:rPr lang="en-US" dirty="0" smtClean="0"/>
              <a:t>ungrazed – nesting</a:t>
            </a:r>
          </a:p>
          <a:p>
            <a:r>
              <a:rPr lang="en-US" dirty="0"/>
              <a:t>	</a:t>
            </a:r>
            <a:r>
              <a:rPr lang="en-US" dirty="0" smtClean="0"/>
              <a:t>lightly grazed – brood rearing</a:t>
            </a:r>
          </a:p>
          <a:p>
            <a:r>
              <a:rPr lang="en-US" dirty="0"/>
              <a:t>	</a:t>
            </a:r>
            <a:r>
              <a:rPr lang="en-US" dirty="0" smtClean="0"/>
              <a:t>grazed – displays / sunny areas to warm up</a:t>
            </a:r>
          </a:p>
          <a:p>
            <a:r>
              <a:rPr lang="en-US" dirty="0" smtClean="0"/>
              <a:t>Cattail control</a:t>
            </a:r>
          </a:p>
          <a:p>
            <a:endParaRPr lang="en-US" dirty="0"/>
          </a:p>
          <a:p>
            <a:r>
              <a:rPr lang="en-US" dirty="0" smtClean="0"/>
              <a:t>Range of wildlife species – meadowlarks to Henslow’s sparrow</a:t>
            </a:r>
          </a:p>
          <a:p>
            <a:r>
              <a:rPr lang="en-US" dirty="0" smtClean="0"/>
              <a:t>Prairie chicken – need all cover types over year</a:t>
            </a:r>
          </a:p>
          <a:p>
            <a:r>
              <a:rPr lang="en-US" dirty="0" smtClean="0"/>
              <a:t>Blue-winged teal nesting – grazing positive?</a:t>
            </a:r>
          </a:p>
          <a:p>
            <a:endParaRPr lang="en-US" dirty="0" smtClean="0"/>
          </a:p>
          <a:p>
            <a:endParaRPr lang="en-US" dirty="0"/>
          </a:p>
        </p:txBody>
      </p:sp>
    </p:spTree>
    <p:extLst>
      <p:ext uri="{BB962C8B-B14F-4D97-AF65-F5344CB8AC3E}">
        <p14:creationId xmlns:p14="http://schemas.microsoft.com/office/powerpoint/2010/main" val="4228739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633408" y="3190225"/>
            <a:ext cx="4149716" cy="2489830"/>
          </a:xfrm>
        </p:spPr>
      </p:pic>
      <p:sp>
        <p:nvSpPr>
          <p:cNvPr id="2" name="Title 1"/>
          <p:cNvSpPr>
            <a:spLocks noGrp="1"/>
          </p:cNvSpPr>
          <p:nvPr>
            <p:ph type="title"/>
          </p:nvPr>
        </p:nvSpPr>
        <p:spPr>
          <a:xfrm>
            <a:off x="278714" y="-1"/>
            <a:ext cx="11075086" cy="1216025"/>
          </a:xfrm>
        </p:spPr>
        <p:txBody>
          <a:bodyPr/>
          <a:lstStyle/>
          <a:p>
            <a:r>
              <a:rPr lang="en-US" dirty="0" smtClean="0"/>
              <a:t>Restoration and Enhancement isn’t always pretty, or easy</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15</a:t>
            </a:fld>
            <a:endParaRPr lang="en-US" dirty="0"/>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5092" y="1662016"/>
            <a:ext cx="3836086" cy="2877065"/>
          </a:xfrm>
          <a:prstGeom prst="rect">
            <a:avLst/>
          </a:prstGeom>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85353" y="3778225"/>
            <a:ext cx="3820644" cy="2865483"/>
          </a:xfrm>
          <a:prstGeom prst="rect">
            <a:avLst/>
          </a:prstGeom>
        </p:spPr>
      </p:pic>
      <p:sp>
        <p:nvSpPr>
          <p:cNvPr id="3" name="TextBox 2"/>
          <p:cNvSpPr txBox="1"/>
          <p:nvPr/>
        </p:nvSpPr>
        <p:spPr>
          <a:xfrm>
            <a:off x="5444836" y="1602960"/>
            <a:ext cx="6217920" cy="1200329"/>
          </a:xfrm>
          <a:prstGeom prst="rect">
            <a:avLst/>
          </a:prstGeom>
          <a:noFill/>
        </p:spPr>
        <p:txBody>
          <a:bodyPr wrap="square" rtlCol="0">
            <a:spAutoFit/>
          </a:bodyPr>
          <a:lstStyle/>
          <a:p>
            <a:r>
              <a:rPr lang="en-US" dirty="0" smtClean="0"/>
              <a:t>Often delayed gratification</a:t>
            </a:r>
          </a:p>
          <a:p>
            <a:r>
              <a:rPr lang="en-US" dirty="0"/>
              <a:t>	B</a:t>
            </a:r>
            <a:r>
              <a:rPr lang="en-US" dirty="0" smtClean="0"/>
              <a:t>enefits of enhancements come in following years</a:t>
            </a:r>
          </a:p>
          <a:p>
            <a:r>
              <a:rPr lang="en-US" dirty="0"/>
              <a:t>	</a:t>
            </a:r>
            <a:r>
              <a:rPr lang="en-US" dirty="0" smtClean="0"/>
              <a:t>	Some aspects of burning and grazing</a:t>
            </a:r>
          </a:p>
          <a:p>
            <a:r>
              <a:rPr lang="en-US" dirty="0"/>
              <a:t>	</a:t>
            </a:r>
            <a:r>
              <a:rPr lang="en-US" dirty="0" smtClean="0"/>
              <a:t>Restorations often take 3+ years to ‘look good’</a:t>
            </a:r>
            <a:endParaRPr lang="en-US" dirty="0"/>
          </a:p>
        </p:txBody>
      </p:sp>
    </p:spTree>
    <p:extLst>
      <p:ext uri="{BB962C8B-B14F-4D97-AF65-F5344CB8AC3E}">
        <p14:creationId xmlns:p14="http://schemas.microsoft.com/office/powerpoint/2010/main" val="1313381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Final Product Is Beautiful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16</a:t>
            </a:fld>
            <a:endParaRPr lang="en-US" dirty="0"/>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6062" y="4043945"/>
            <a:ext cx="3285259" cy="2463183"/>
          </a:xfrm>
          <a:prstGeom prst="rect">
            <a:avLst/>
          </a:prstGeom>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1320" y="1414616"/>
            <a:ext cx="2314742" cy="2430737"/>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52571" y="1507026"/>
            <a:ext cx="7301229" cy="4849324"/>
          </a:xfrm>
          <a:prstGeom prst="rect">
            <a:avLst/>
          </a:prstGeom>
        </p:spPr>
      </p:pic>
    </p:spTree>
    <p:extLst>
      <p:ext uri="{BB962C8B-B14F-4D97-AF65-F5344CB8AC3E}">
        <p14:creationId xmlns:p14="http://schemas.microsoft.com/office/powerpoint/2010/main" val="915332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Beyond Wildlife</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rgbClr val="003865"/>
                </a:solidFill>
              </a:rPr>
              <a:t>Grasslands and wetlands store large volumes of rainfall and snowmelt</a:t>
            </a:r>
          </a:p>
          <a:p>
            <a:pPr lvl="1"/>
            <a:r>
              <a:rPr lang="en-US" dirty="0" smtClean="0">
                <a:solidFill>
                  <a:srgbClr val="003865"/>
                </a:solidFill>
              </a:rPr>
              <a:t>Mitigate downstream flooding</a:t>
            </a:r>
            <a:endParaRPr lang="en-US" dirty="0">
              <a:solidFill>
                <a:srgbClr val="003865"/>
              </a:solidFill>
            </a:endParaRPr>
          </a:p>
          <a:p>
            <a:r>
              <a:rPr lang="en-US" dirty="0" smtClean="0">
                <a:solidFill>
                  <a:srgbClr val="003865"/>
                </a:solidFill>
              </a:rPr>
              <a:t>Grasslands and wetlands remove nitrates from water, </a:t>
            </a:r>
          </a:p>
          <a:p>
            <a:pPr lvl="1"/>
            <a:r>
              <a:rPr lang="en-US" dirty="0" smtClean="0">
                <a:solidFill>
                  <a:srgbClr val="003865"/>
                </a:solidFill>
              </a:rPr>
              <a:t>Make water safer</a:t>
            </a:r>
          </a:p>
          <a:p>
            <a:r>
              <a:rPr lang="en-US" dirty="0" smtClean="0">
                <a:solidFill>
                  <a:srgbClr val="003865"/>
                </a:solidFill>
              </a:rPr>
              <a:t>Grasslands and wetlands remove carbon from the air, </a:t>
            </a:r>
          </a:p>
          <a:p>
            <a:pPr lvl="1"/>
            <a:r>
              <a:rPr lang="en-US" dirty="0" smtClean="0">
                <a:solidFill>
                  <a:srgbClr val="003865"/>
                </a:solidFill>
              </a:rPr>
              <a:t>reduce climate change</a:t>
            </a:r>
          </a:p>
          <a:p>
            <a:r>
              <a:rPr lang="en-US" dirty="0" smtClean="0">
                <a:solidFill>
                  <a:srgbClr val="003865"/>
                </a:solidFill>
              </a:rPr>
              <a:t>Grasslands reduce erosion keeping rivers and lakes cleaner</a:t>
            </a:r>
          </a:p>
          <a:p>
            <a:r>
              <a:rPr lang="en-US" dirty="0" smtClean="0">
                <a:solidFill>
                  <a:srgbClr val="003865"/>
                </a:solidFill>
              </a:rPr>
              <a:t>Grasslands and wetlands protect and recharge groundwater supplies</a:t>
            </a:r>
          </a:p>
          <a:p>
            <a:endParaRPr lang="en-US" dirty="0">
              <a:solidFill>
                <a:srgbClr val="003865"/>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t>17</a:t>
            </a:fld>
            <a:endParaRPr lang="en-US" dirty="0"/>
          </a:p>
        </p:txBody>
      </p:sp>
    </p:spTree>
    <p:extLst>
      <p:ext uri="{BB962C8B-B14F-4D97-AF65-F5344CB8AC3E}">
        <p14:creationId xmlns:p14="http://schemas.microsoft.com/office/powerpoint/2010/main" val="2850856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Beyond Wildlife 2</a:t>
            </a:r>
            <a:endParaRPr lang="en-US" dirty="0"/>
          </a:p>
        </p:txBody>
      </p:sp>
      <p:sp>
        <p:nvSpPr>
          <p:cNvPr id="3" name="Content Placeholder 2"/>
          <p:cNvSpPr>
            <a:spLocks noGrp="1"/>
          </p:cNvSpPr>
          <p:nvPr>
            <p:ph idx="1"/>
          </p:nvPr>
        </p:nvSpPr>
        <p:spPr>
          <a:xfrm>
            <a:off x="299258" y="1594624"/>
            <a:ext cx="11054542" cy="4582339"/>
          </a:xfrm>
        </p:spPr>
        <p:txBody>
          <a:bodyPr/>
          <a:lstStyle/>
          <a:p>
            <a:r>
              <a:rPr lang="en-US" dirty="0" smtClean="0">
                <a:solidFill>
                  <a:schemeClr val="tx1">
                    <a:lumMod val="90000"/>
                    <a:lumOff val="10000"/>
                  </a:schemeClr>
                </a:solidFill>
              </a:rPr>
              <a:t>We have the science and data to demonstrate these ideas</a:t>
            </a:r>
          </a:p>
          <a:p>
            <a:r>
              <a:rPr lang="en-US" dirty="0" smtClean="0">
                <a:solidFill>
                  <a:schemeClr val="tx1">
                    <a:lumMod val="90000"/>
                    <a:lumOff val="10000"/>
                  </a:schemeClr>
                </a:solidFill>
              </a:rPr>
              <a:t>Some of that research has come from Minnesota</a:t>
            </a:r>
          </a:p>
          <a:p>
            <a:r>
              <a:rPr lang="en-US" dirty="0" smtClean="0">
                <a:solidFill>
                  <a:schemeClr val="tx1">
                    <a:lumMod val="90000"/>
                    <a:lumOff val="10000"/>
                  </a:schemeClr>
                </a:solidFill>
              </a:rPr>
              <a:t>Opportunity to take a grassland/wetland conservation message to a whole new audience to create wider support for these efforts</a:t>
            </a:r>
          </a:p>
          <a:p>
            <a:r>
              <a:rPr lang="en-US" b="1" dirty="0" smtClean="0">
                <a:solidFill>
                  <a:schemeClr val="tx1">
                    <a:lumMod val="90000"/>
                    <a:lumOff val="10000"/>
                  </a:schemeClr>
                </a:solidFill>
              </a:rPr>
              <a:t>Grassland and wetland conservation is about more than pheasants and mallards</a:t>
            </a:r>
            <a:endParaRPr lang="en-US" b="1" dirty="0">
              <a:solidFill>
                <a:schemeClr val="tx1">
                  <a:lumMod val="90000"/>
                  <a:lumOff val="10000"/>
                </a:scheme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t>18</a:t>
            </a:fld>
            <a:endParaRPr lang="en-US" dirty="0"/>
          </a:p>
        </p:txBody>
      </p:sp>
    </p:spTree>
    <p:extLst>
      <p:ext uri="{BB962C8B-B14F-4D97-AF65-F5344CB8AC3E}">
        <p14:creationId xmlns:p14="http://schemas.microsoft.com/office/powerpoint/2010/main" val="1449871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16EF0BB-78B3-4EFA-97BF-70841FB0CBD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580825" y="1194489"/>
            <a:ext cx="2979204" cy="3943065"/>
          </a:xfrm>
          <a:prstGeom prst="rect">
            <a:avLst/>
          </a:prstGeom>
        </p:spPr>
      </p:pic>
      <p:sp>
        <p:nvSpPr>
          <p:cNvPr id="6" name="TextBox 5">
            <a:extLst>
              <a:ext uri="{FF2B5EF4-FFF2-40B4-BE49-F238E27FC236}">
                <a16:creationId xmlns:a16="http://schemas.microsoft.com/office/drawing/2014/main" id="{FD55F033-760F-414B-BD76-B3A56DC64C80}"/>
              </a:ext>
            </a:extLst>
          </p:cNvPr>
          <p:cNvSpPr txBox="1"/>
          <p:nvPr/>
        </p:nvSpPr>
        <p:spPr>
          <a:xfrm>
            <a:off x="418489" y="463887"/>
            <a:ext cx="7784983" cy="1877437"/>
          </a:xfrm>
          <a:prstGeom prst="rect">
            <a:avLst/>
          </a:prstGeom>
          <a:noFill/>
        </p:spPr>
        <p:txBody>
          <a:bodyPr wrap="square" rtlCol="0">
            <a:spAutoFit/>
          </a:bodyPr>
          <a:lstStyle/>
          <a:p>
            <a:pPr>
              <a:spcAft>
                <a:spcPts val="1200"/>
              </a:spcAft>
            </a:pPr>
            <a:r>
              <a:rPr lang="en-US" sz="4000" dirty="0">
                <a:solidFill>
                  <a:schemeClr val="accent6">
                    <a:lumMod val="75000"/>
                  </a:schemeClr>
                </a:solidFill>
              </a:rPr>
              <a:t>Minnesota Prairie Conservation Plan</a:t>
            </a:r>
          </a:p>
          <a:p>
            <a:pPr marL="914400" lvl="1" indent="-452438"/>
            <a:r>
              <a:rPr lang="en-US" sz="2200" dirty="0"/>
              <a:t>1</a:t>
            </a:r>
            <a:r>
              <a:rPr lang="en-US" sz="2200" baseline="30000" dirty="0"/>
              <a:t>st </a:t>
            </a:r>
            <a:r>
              <a:rPr lang="en-US" sz="2200" dirty="0"/>
              <a:t> Edition 2010 (in response to the passage of Minnesota’s Clean Water, Land, and Legacy Amendment)</a:t>
            </a:r>
          </a:p>
          <a:p>
            <a:pPr lvl="1"/>
            <a:r>
              <a:rPr lang="en-US" sz="2200" dirty="0"/>
              <a:t>2</a:t>
            </a:r>
            <a:r>
              <a:rPr lang="en-US" sz="2200" baseline="30000" dirty="0"/>
              <a:t>nd</a:t>
            </a:r>
            <a:r>
              <a:rPr lang="en-US" sz="2200" dirty="0"/>
              <a:t> Edition 2017 (updated and revised every 5 years)</a:t>
            </a:r>
          </a:p>
        </p:txBody>
      </p:sp>
      <p:sp>
        <p:nvSpPr>
          <p:cNvPr id="2" name="TextBox 1">
            <a:extLst>
              <a:ext uri="{FF2B5EF4-FFF2-40B4-BE49-F238E27FC236}">
                <a16:creationId xmlns:a16="http://schemas.microsoft.com/office/drawing/2014/main" id="{847F913F-B14D-44E7-B550-DA93A1E3F969}"/>
              </a:ext>
            </a:extLst>
          </p:cNvPr>
          <p:cNvSpPr txBox="1"/>
          <p:nvPr/>
        </p:nvSpPr>
        <p:spPr>
          <a:xfrm>
            <a:off x="337872" y="2846989"/>
            <a:ext cx="7946216" cy="3524042"/>
          </a:xfrm>
          <a:prstGeom prst="rect">
            <a:avLst/>
          </a:prstGeom>
          <a:noFill/>
        </p:spPr>
        <p:txBody>
          <a:bodyPr wrap="square" rtlCol="0">
            <a:spAutoFit/>
          </a:bodyPr>
          <a:lstStyle/>
          <a:p>
            <a:pPr marL="342900" indent="-342900">
              <a:spcAft>
                <a:spcPts val="1200"/>
              </a:spcAft>
              <a:buFont typeface="+mj-lt"/>
              <a:buAutoNum type="alphaUcPeriod"/>
            </a:pPr>
            <a:r>
              <a:rPr lang="en-US" sz="2200" dirty="0">
                <a:solidFill>
                  <a:srgbClr val="C00000"/>
                </a:solidFill>
              </a:rPr>
              <a:t>Approach</a:t>
            </a:r>
            <a:r>
              <a:rPr lang="en-US" sz="2200" dirty="0"/>
              <a:t> is unchanged (core areas, corridors, agricultural matrix)</a:t>
            </a:r>
          </a:p>
          <a:p>
            <a:pPr marL="342900" indent="-342900">
              <a:spcAft>
                <a:spcPts val="1200"/>
              </a:spcAft>
              <a:buFont typeface="+mj-lt"/>
              <a:buAutoNum type="alphaUcPeriod"/>
            </a:pPr>
            <a:r>
              <a:rPr lang="en-US" sz="2200" dirty="0">
                <a:solidFill>
                  <a:srgbClr val="C00000"/>
                </a:solidFill>
              </a:rPr>
              <a:t>Major goals </a:t>
            </a:r>
            <a:r>
              <a:rPr lang="en-US" sz="2200" dirty="0"/>
              <a:t>are unchanged</a:t>
            </a:r>
          </a:p>
          <a:p>
            <a:pPr marL="800100" lvl="1" indent="-342900">
              <a:buAutoNum type="arabicPeriod"/>
            </a:pPr>
            <a:r>
              <a:rPr lang="en-US" sz="2200" dirty="0"/>
              <a:t>Protect all remaining native prairie – Areas that are unplowed and still retain the appropriate native plant species</a:t>
            </a:r>
          </a:p>
          <a:p>
            <a:pPr lvl="1">
              <a:spcAft>
                <a:spcPts val="600"/>
              </a:spcAft>
            </a:pPr>
            <a:r>
              <a:rPr lang="en-US" sz="2200" dirty="0"/>
              <a:t>          (121,334 acres protected in 2010 to 129,467 in 2016)</a:t>
            </a:r>
          </a:p>
          <a:p>
            <a:pPr marL="800100" lvl="1" indent="-342900">
              <a:buFont typeface="+mj-lt"/>
              <a:buAutoNum type="arabicPeriod" startAt="2"/>
            </a:pPr>
            <a:r>
              <a:rPr lang="en-US" sz="2200" dirty="0"/>
              <a:t>Create/maintain functioning prairie landscapes - Places large enough and connected enough to: 1) maintain viable populations of most native prairie animals and plants and 2) retain ecosystem functions (water, fire, pollinators, etc.)</a:t>
            </a:r>
          </a:p>
        </p:txBody>
      </p:sp>
    </p:spTree>
    <p:extLst>
      <p:ext uri="{BB962C8B-B14F-4D97-AF65-F5344CB8AC3E}">
        <p14:creationId xmlns:p14="http://schemas.microsoft.com/office/powerpoint/2010/main" val="3635564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Partners, a partial list</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2</a:t>
            </a:fld>
            <a:endParaRPr lang="en-US" dirty="0"/>
          </a:p>
        </p:txBody>
      </p:sp>
      <p:pic>
        <p:nvPicPr>
          <p:cNvPr id="7" name="Picture 6" descr="Pheasants Forever Logo">
            <a:extLst>
              <a:ext uri="{FF2B5EF4-FFF2-40B4-BE49-F238E27FC236}">
                <a16:creationId xmlns:a16="http://schemas.microsoft.com/office/drawing/2014/main" id="{EC029A44-C1CB-4A2F-8B41-B2D5E8406F55}"/>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22675" y="4426558"/>
            <a:ext cx="1431310" cy="1823970"/>
          </a:xfrm>
          <a:prstGeom prst="rect">
            <a:avLst/>
          </a:prstGeom>
          <a:noFill/>
          <a:ln>
            <a:noFill/>
          </a:ln>
        </p:spPr>
      </p:pic>
      <p:pic>
        <p:nvPicPr>
          <p:cNvPr id="8" name="Picture 7">
            <a:extLst>
              <a:ext uri="{FF2B5EF4-FFF2-40B4-BE49-F238E27FC236}">
                <a16:creationId xmlns:a16="http://schemas.microsoft.com/office/drawing/2014/main" id="{152D2CC5-03D5-42F7-9F4E-BC2154EF926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19195" y="4494099"/>
            <a:ext cx="1789361" cy="1756429"/>
          </a:xfrm>
          <a:prstGeom prst="rect">
            <a:avLst/>
          </a:prstGeom>
          <a:noFill/>
        </p:spPr>
      </p:pic>
      <p:pic>
        <p:nvPicPr>
          <p:cNvPr id="9" name="Picture 8">
            <a:extLst>
              <a:ext uri="{FF2B5EF4-FFF2-40B4-BE49-F238E27FC236}">
                <a16:creationId xmlns:a16="http://schemas.microsoft.com/office/drawing/2014/main" id="{88FD2CA2-FE55-4E87-A2D0-F16E5E9FD5F4}"/>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8670176" y="3086014"/>
            <a:ext cx="2594978" cy="1228555"/>
          </a:xfrm>
          <a:prstGeom prst="rect">
            <a:avLst/>
          </a:prstGeom>
          <a:noFill/>
        </p:spPr>
      </p:pic>
      <p:pic>
        <p:nvPicPr>
          <p:cNvPr id="10" name="Picture 9">
            <a:extLst>
              <a:ext uri="{FF2B5EF4-FFF2-40B4-BE49-F238E27FC236}">
                <a16:creationId xmlns:a16="http://schemas.microsoft.com/office/drawing/2014/main" id="{E26C4D19-6826-42BB-BDE2-94EE72D1FC8A}"/>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12429" y="3050639"/>
            <a:ext cx="1736345" cy="1193738"/>
          </a:xfrm>
          <a:prstGeom prst="rect">
            <a:avLst/>
          </a:prstGeom>
          <a:noFill/>
        </p:spPr>
      </p:pic>
      <p:pic>
        <p:nvPicPr>
          <p:cNvPr id="11" name="Picture 10" descr="C:\Users\SCHAPLIN\AppData\Local\Microsoft\Windows\Temporary Internet Files\Content.Word\DU vertical_371_hr.jpg">
            <a:extLst>
              <a:ext uri="{FF2B5EF4-FFF2-40B4-BE49-F238E27FC236}">
                <a16:creationId xmlns:a16="http://schemas.microsoft.com/office/drawing/2014/main" id="{8488656E-61A2-4C9C-BC5C-BD9574C47402}"/>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939751" y="4563130"/>
            <a:ext cx="2224466" cy="1576837"/>
          </a:xfrm>
          <a:prstGeom prst="rect">
            <a:avLst/>
          </a:prstGeom>
          <a:noFill/>
          <a:ln>
            <a:noFill/>
          </a:ln>
        </p:spPr>
      </p:pic>
      <p:pic>
        <p:nvPicPr>
          <p:cNvPr id="12" name="Picture 11" descr="T:\MARKETING\Logo files\English\JPG\TNCLogoPrimary_CMYK_Tag_ENG.jpg">
            <a:extLst>
              <a:ext uri="{FF2B5EF4-FFF2-40B4-BE49-F238E27FC236}">
                <a16:creationId xmlns:a16="http://schemas.microsoft.com/office/drawing/2014/main" id="{8D94065E-CF8A-480D-96D2-923B16E37CFD}"/>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242874" y="1858317"/>
            <a:ext cx="3449044" cy="1168523"/>
          </a:xfrm>
          <a:prstGeom prst="rect">
            <a:avLst/>
          </a:prstGeom>
          <a:noFill/>
          <a:ln>
            <a:noFill/>
          </a:ln>
        </p:spPr>
      </p:pic>
      <p:pic>
        <p:nvPicPr>
          <p:cNvPr id="13" name="Picture 12">
            <a:extLst>
              <a:ext uri="{FF2B5EF4-FFF2-40B4-BE49-F238E27FC236}">
                <a16:creationId xmlns:a16="http://schemas.microsoft.com/office/drawing/2014/main" id="{CF93CBD1-5A1F-4781-92AB-B5496FD6EF5C}"/>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9728714" y="4426558"/>
            <a:ext cx="1536440" cy="1824523"/>
          </a:xfrm>
          <a:prstGeom prst="rect">
            <a:avLst/>
          </a:prstGeom>
          <a:noFill/>
        </p:spPr>
      </p:pic>
      <p:pic>
        <p:nvPicPr>
          <p:cNvPr id="14" name="Picture 13">
            <a:extLst>
              <a:ext uri="{FF2B5EF4-FFF2-40B4-BE49-F238E27FC236}">
                <a16:creationId xmlns:a16="http://schemas.microsoft.com/office/drawing/2014/main" id="{10E792D2-09A5-4464-A9D7-71E89201B55A}"/>
              </a:ext>
            </a:extLst>
          </p:cNvPr>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rot="10800000">
            <a:off x="561662" y="1543696"/>
            <a:ext cx="2896858" cy="1655873"/>
          </a:xfrm>
          <a:prstGeom prst="rect">
            <a:avLst/>
          </a:prstGeom>
          <a:noFill/>
        </p:spPr>
      </p:pic>
      <p:pic>
        <p:nvPicPr>
          <p:cNvPr id="15" name="Picture 14">
            <a:extLst>
              <a:ext uri="{FF2B5EF4-FFF2-40B4-BE49-F238E27FC236}">
                <a16:creationId xmlns:a16="http://schemas.microsoft.com/office/drawing/2014/main" id="{FF48D1CD-263E-4A84-8583-98DD0B78E2D1}"/>
              </a:ext>
            </a:extLst>
          </p:cNvPr>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8517110" y="1801190"/>
            <a:ext cx="2748043" cy="1100982"/>
          </a:xfrm>
          <a:prstGeom prst="rect">
            <a:avLst/>
          </a:prstGeom>
          <a:noFill/>
        </p:spPr>
      </p:pic>
      <p:pic>
        <p:nvPicPr>
          <p:cNvPr id="16" name="AB8873F1-2709-4DC4-A1AA-78E40704F574" descr="cid:418B6361-9EEC-41FD-B620-7E2335C38891">
            <a:extLst>
              <a:ext uri="{FF2B5EF4-FFF2-40B4-BE49-F238E27FC236}">
                <a16:creationId xmlns:a16="http://schemas.microsoft.com/office/drawing/2014/main" id="{C592AEC4-9C2A-437D-8A5E-BBD7275E40D9}"/>
              </a:ext>
            </a:extLst>
          </p:cNvPr>
          <p:cNvPicPr>
            <a:picLocks noChangeAspect="1"/>
          </p:cNvPicPr>
          <p:nvPr/>
        </p:nvPicPr>
        <p:blipFill>
          <a:blip r:embed="rId11" r:link="rId12" cstate="screen">
            <a:extLst>
              <a:ext uri="{28A0092B-C50C-407E-A947-70E740481C1C}">
                <a14:useLocalDpi xmlns:a14="http://schemas.microsoft.com/office/drawing/2010/main"/>
              </a:ext>
            </a:extLst>
          </a:blip>
          <a:srcRect/>
          <a:stretch>
            <a:fillRect/>
          </a:stretch>
        </p:blipFill>
        <p:spPr bwMode="auto">
          <a:xfrm>
            <a:off x="3458520" y="3397026"/>
            <a:ext cx="4673752" cy="610397"/>
          </a:xfrm>
          <a:prstGeom prst="rect">
            <a:avLst/>
          </a:prstGeom>
          <a:noFill/>
          <a:ln>
            <a:noFill/>
          </a:ln>
        </p:spPr>
      </p:pic>
      <p:pic>
        <p:nvPicPr>
          <p:cNvPr id="17" name="Picture 16"/>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4390346" y="4563130"/>
            <a:ext cx="2999670" cy="1214969"/>
          </a:xfrm>
          <a:prstGeom prst="rect">
            <a:avLst/>
          </a:prstGeom>
        </p:spPr>
      </p:pic>
    </p:spTree>
    <p:extLst>
      <p:ext uri="{BB962C8B-B14F-4D97-AF65-F5344CB8AC3E}">
        <p14:creationId xmlns:p14="http://schemas.microsoft.com/office/powerpoint/2010/main" val="29167391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59027-DC33-4C52-A1D3-BA2D713D734E}"/>
              </a:ext>
            </a:extLst>
          </p:cNvPr>
          <p:cNvSpPr>
            <a:spLocks noGrp="1"/>
          </p:cNvSpPr>
          <p:nvPr>
            <p:ph type="title"/>
          </p:nvPr>
        </p:nvSpPr>
        <p:spPr>
          <a:xfrm>
            <a:off x="5972644" y="316007"/>
            <a:ext cx="5076825" cy="801427"/>
          </a:xfrm>
        </p:spPr>
        <p:txBody>
          <a:bodyPr>
            <a:normAutofit/>
          </a:bodyPr>
          <a:lstStyle/>
          <a:p>
            <a:r>
              <a:rPr lang="en-US" sz="4000" dirty="0">
                <a:solidFill>
                  <a:schemeClr val="accent6">
                    <a:lumMod val="75000"/>
                  </a:schemeClr>
                </a:solidFill>
              </a:rPr>
              <a:t>Prairie Core Areas</a:t>
            </a:r>
          </a:p>
        </p:txBody>
      </p:sp>
      <p:sp>
        <p:nvSpPr>
          <p:cNvPr id="3" name="Content Placeholder 2">
            <a:extLst>
              <a:ext uri="{FF2B5EF4-FFF2-40B4-BE49-F238E27FC236}">
                <a16:creationId xmlns:a16="http://schemas.microsoft.com/office/drawing/2014/main" id="{B826CCB1-98C1-4C6E-9DBA-2B0D1CE83F47}"/>
              </a:ext>
            </a:extLst>
          </p:cNvPr>
          <p:cNvSpPr>
            <a:spLocks noGrp="1"/>
          </p:cNvSpPr>
          <p:nvPr>
            <p:ph idx="1"/>
          </p:nvPr>
        </p:nvSpPr>
        <p:spPr>
          <a:xfrm>
            <a:off x="5782145" y="1230767"/>
            <a:ext cx="5457825" cy="3952875"/>
          </a:xfrm>
        </p:spPr>
        <p:txBody>
          <a:bodyPr>
            <a:normAutofit fontScale="92500" lnSpcReduction="20000"/>
          </a:bodyPr>
          <a:lstStyle/>
          <a:p>
            <a:r>
              <a:rPr lang="en-US" dirty="0"/>
              <a:t>28 Core Areas, 2 million acres</a:t>
            </a:r>
          </a:p>
          <a:p>
            <a:r>
              <a:rPr lang="en-US" dirty="0"/>
              <a:t>3 new, 2 deleted, 14 combined into 6</a:t>
            </a:r>
          </a:p>
          <a:p>
            <a:r>
              <a:rPr lang="en-US" dirty="0"/>
              <a:t>All boundaries revised to better capture </a:t>
            </a:r>
            <a:r>
              <a:rPr lang="en-US" sz="2600" dirty="0"/>
              <a:t>conservation</a:t>
            </a:r>
            <a:r>
              <a:rPr lang="en-US" dirty="0"/>
              <a:t> landscape</a:t>
            </a:r>
          </a:p>
          <a:p>
            <a:r>
              <a:rPr lang="en-US" dirty="0"/>
              <a:t>Captures 77% of native prairie</a:t>
            </a:r>
          </a:p>
          <a:p>
            <a:r>
              <a:rPr lang="en-US" dirty="0">
                <a:solidFill>
                  <a:srgbClr val="C00000"/>
                </a:solidFill>
              </a:rPr>
              <a:t>Goal: </a:t>
            </a:r>
            <a:r>
              <a:rPr lang="en-US" dirty="0"/>
              <a:t>40% grassland, 20% wetland, 40% agriculture and other</a:t>
            </a:r>
          </a:p>
          <a:p>
            <a:r>
              <a:rPr lang="en-US" dirty="0">
                <a:solidFill>
                  <a:srgbClr val="C00000"/>
                </a:solidFill>
              </a:rPr>
              <a:t>Desired Outcome: </a:t>
            </a:r>
            <a:r>
              <a:rPr lang="en-US" dirty="0"/>
              <a:t>Functioning Prairie Systems</a:t>
            </a:r>
          </a:p>
        </p:txBody>
      </p:sp>
      <p:grpSp>
        <p:nvGrpSpPr>
          <p:cNvPr id="13" name="Group 12">
            <a:extLst>
              <a:ext uri="{FF2B5EF4-FFF2-40B4-BE49-F238E27FC236}">
                <a16:creationId xmlns:a16="http://schemas.microsoft.com/office/drawing/2014/main" id="{3CD51A80-875D-4340-88C7-347C795678B3}"/>
              </a:ext>
            </a:extLst>
          </p:cNvPr>
          <p:cNvGrpSpPr>
            <a:grpSpLocks noChangeAspect="1"/>
          </p:cNvGrpSpPr>
          <p:nvPr/>
        </p:nvGrpSpPr>
        <p:grpSpPr>
          <a:xfrm>
            <a:off x="124600" y="101599"/>
            <a:ext cx="5064013" cy="6623589"/>
            <a:chOff x="-95533" y="-2"/>
            <a:chExt cx="5303520" cy="6936858"/>
          </a:xfrm>
        </p:grpSpPr>
        <p:pic>
          <p:nvPicPr>
            <p:cNvPr id="7" name="Picture 6">
              <a:extLst>
                <a:ext uri="{FF2B5EF4-FFF2-40B4-BE49-F238E27FC236}">
                  <a16:creationId xmlns:a16="http://schemas.microsoft.com/office/drawing/2014/main" id="{C59F5701-9F09-41F2-A167-A3FCD2EC4A18}"/>
                </a:ext>
              </a:extLst>
            </p:cNvPr>
            <p:cNvPicPr>
              <a:picLocks noChangeAspect="1"/>
            </p:cNvPicPr>
            <p:nvPr/>
          </p:nvPicPr>
          <p:blipFill>
            <a:blip r:embed="rId2"/>
            <a:stretch>
              <a:fillRect/>
            </a:stretch>
          </p:blipFill>
          <p:spPr>
            <a:xfrm>
              <a:off x="-95533" y="-2"/>
              <a:ext cx="5303520" cy="6936858"/>
            </a:xfrm>
            <a:prstGeom prst="rect">
              <a:avLst/>
            </a:prstGeom>
          </p:spPr>
        </p:pic>
        <p:pic>
          <p:nvPicPr>
            <p:cNvPr id="9" name="Picture 8">
              <a:extLst>
                <a:ext uri="{FF2B5EF4-FFF2-40B4-BE49-F238E27FC236}">
                  <a16:creationId xmlns:a16="http://schemas.microsoft.com/office/drawing/2014/main" id="{C20C9F58-5B43-42D5-911D-505035D60BC4}"/>
                </a:ext>
              </a:extLst>
            </p:cNvPr>
            <p:cNvPicPr>
              <a:picLocks noChangeAspect="1"/>
            </p:cNvPicPr>
            <p:nvPr/>
          </p:nvPicPr>
          <p:blipFill>
            <a:blip r:embed="rId3"/>
            <a:stretch>
              <a:fillRect/>
            </a:stretch>
          </p:blipFill>
          <p:spPr>
            <a:xfrm>
              <a:off x="2556227" y="1352811"/>
              <a:ext cx="2103120" cy="1190058"/>
            </a:xfrm>
            <a:prstGeom prst="rect">
              <a:avLst/>
            </a:prstGeom>
          </p:spPr>
        </p:pic>
      </p:grpSp>
      <p:grpSp>
        <p:nvGrpSpPr>
          <p:cNvPr id="14" name="Group 13">
            <a:extLst>
              <a:ext uri="{FF2B5EF4-FFF2-40B4-BE49-F238E27FC236}">
                <a16:creationId xmlns:a16="http://schemas.microsoft.com/office/drawing/2014/main" id="{E285EE7C-D8F4-482C-BE78-0E4F7528906C}"/>
              </a:ext>
            </a:extLst>
          </p:cNvPr>
          <p:cNvGrpSpPr/>
          <p:nvPr/>
        </p:nvGrpSpPr>
        <p:grpSpPr>
          <a:xfrm>
            <a:off x="5708343" y="5410308"/>
            <a:ext cx="5943600" cy="1379220"/>
            <a:chOff x="0" y="0"/>
            <a:chExt cx="5943600" cy="1379220"/>
          </a:xfrm>
        </p:grpSpPr>
        <p:pic>
          <p:nvPicPr>
            <p:cNvPr id="15" name="Picture 14">
              <a:extLst>
                <a:ext uri="{FF2B5EF4-FFF2-40B4-BE49-F238E27FC236}">
                  <a16:creationId xmlns:a16="http://schemas.microsoft.com/office/drawing/2014/main" id="{38C4059B-F432-4054-BB5E-B7014A3C4A0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0"/>
              <a:ext cx="5943600" cy="1379220"/>
            </a:xfrm>
            <a:prstGeom prst="rect">
              <a:avLst/>
            </a:prstGeom>
          </p:spPr>
        </p:pic>
        <p:sp>
          <p:nvSpPr>
            <p:cNvPr id="16" name="Text Box 2">
              <a:extLst>
                <a:ext uri="{FF2B5EF4-FFF2-40B4-BE49-F238E27FC236}">
                  <a16:creationId xmlns:a16="http://schemas.microsoft.com/office/drawing/2014/main" id="{13176049-F828-42AC-AA1D-E1C2B080BF67}"/>
                </a:ext>
              </a:extLst>
            </p:cNvPr>
            <p:cNvSpPr txBox="1">
              <a:spLocks noChangeArrowheads="1"/>
            </p:cNvSpPr>
            <p:nvPr/>
          </p:nvSpPr>
          <p:spPr bwMode="auto">
            <a:xfrm>
              <a:off x="3436620" y="1127760"/>
              <a:ext cx="2468880" cy="236220"/>
            </a:xfrm>
            <a:prstGeom prst="rect">
              <a:avLst/>
            </a:prstGeom>
            <a:no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800">
                  <a:solidFill>
                    <a:srgbClr val="FFFFFF"/>
                  </a:solidFill>
                  <a:effectLst/>
                  <a:latin typeface="Whitney Office" pitchFamily="2" charset="0"/>
                  <a:ea typeface="Calibri" panose="020F0502020204030204" pitchFamily="34" charset="0"/>
                  <a:cs typeface="Times New Roman" panose="02020603050405020304" pitchFamily="18" charset="0"/>
                </a:rPr>
                <a:t>Hole in the Mountain Prairie © Justin Meissen</a:t>
              </a:r>
              <a:endParaRPr lang="en-US" sz="1100">
                <a:effectLst/>
                <a:latin typeface="Whitney Office" pitchFamily="2"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0147525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EFC82-2235-42F4-8901-0D1CF7094837}"/>
              </a:ext>
            </a:extLst>
          </p:cNvPr>
          <p:cNvSpPr>
            <a:spLocks noGrp="1"/>
          </p:cNvSpPr>
          <p:nvPr>
            <p:ph type="title"/>
          </p:nvPr>
        </p:nvSpPr>
        <p:spPr>
          <a:xfrm>
            <a:off x="5504323" y="189919"/>
            <a:ext cx="5221266" cy="1229306"/>
          </a:xfrm>
        </p:spPr>
        <p:txBody>
          <a:bodyPr vert="horz" lIns="91440" tIns="45720" rIns="91440" bIns="45720" rtlCol="0" anchor="ctr">
            <a:normAutofit/>
          </a:bodyPr>
          <a:lstStyle/>
          <a:p>
            <a:pPr algn="ctr"/>
            <a:r>
              <a:rPr lang="en-US" sz="4000" kern="1200" dirty="0">
                <a:solidFill>
                  <a:schemeClr val="accent6">
                    <a:lumMod val="75000"/>
                  </a:schemeClr>
                </a:solidFill>
                <a:latin typeface="+mj-lt"/>
                <a:ea typeface="+mj-ea"/>
                <a:cs typeface="+mj-cs"/>
              </a:rPr>
              <a:t>Corridors and Strategic Habitat Complexes</a:t>
            </a:r>
          </a:p>
        </p:txBody>
      </p:sp>
      <p:pic>
        <p:nvPicPr>
          <p:cNvPr id="4" name="Content Placeholder 3">
            <a:extLst>
              <a:ext uri="{FF2B5EF4-FFF2-40B4-BE49-F238E27FC236}">
                <a16:creationId xmlns:a16="http://schemas.microsoft.com/office/drawing/2014/main" id="{315B13B7-8F18-4441-BF02-4BAE6439D3CA}"/>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r="21291"/>
          <a:stretch/>
        </p:blipFill>
        <p:spPr>
          <a:xfrm>
            <a:off x="218016" y="189919"/>
            <a:ext cx="4230159" cy="6400800"/>
          </a:xfrm>
          <a:prstGeom prst="rect">
            <a:avLst/>
          </a:prstGeom>
        </p:spPr>
      </p:pic>
      <p:sp>
        <p:nvSpPr>
          <p:cNvPr id="5" name="TextBox 4">
            <a:extLst>
              <a:ext uri="{FF2B5EF4-FFF2-40B4-BE49-F238E27FC236}">
                <a16:creationId xmlns:a16="http://schemas.microsoft.com/office/drawing/2014/main" id="{DD5353BA-B820-434A-A054-35003817D61E}"/>
              </a:ext>
            </a:extLst>
          </p:cNvPr>
          <p:cNvSpPr txBox="1"/>
          <p:nvPr/>
        </p:nvSpPr>
        <p:spPr>
          <a:xfrm>
            <a:off x="4638675" y="1590675"/>
            <a:ext cx="7362825" cy="5019675"/>
          </a:xfrm>
          <a:prstGeom prst="rect">
            <a:avLst/>
          </a:prstGeom>
        </p:spPr>
        <p:txBody>
          <a:bodyPr vert="horz" lIns="91440" tIns="45720" rIns="91440" bIns="45720" rtlCol="0">
            <a:noAutofit/>
          </a:bodyPr>
          <a:lstStyle/>
          <a:p>
            <a:pPr marL="285750" indent="-228600">
              <a:lnSpc>
                <a:spcPct val="90000"/>
              </a:lnSpc>
              <a:spcAft>
                <a:spcPts val="1800"/>
              </a:spcAft>
              <a:buFont typeface="Arial" panose="020B0604020202020204" pitchFamily="34" charset="0"/>
              <a:buChar char="•"/>
            </a:pPr>
            <a:r>
              <a:rPr lang="en-US" sz="2400" dirty="0"/>
              <a:t>Six new corridors provide better pathways for dispersal and open a connection to prairie areas in Iowa (2.0 million acres total)</a:t>
            </a:r>
          </a:p>
          <a:p>
            <a:pPr marL="285750" indent="-228600">
              <a:lnSpc>
                <a:spcPct val="90000"/>
              </a:lnSpc>
              <a:spcAft>
                <a:spcPts val="1800"/>
              </a:spcAft>
              <a:buFont typeface="Arial" panose="020B0604020202020204" pitchFamily="34" charset="0"/>
              <a:buChar char="•"/>
            </a:pPr>
            <a:r>
              <a:rPr lang="en-US" sz="2400" dirty="0"/>
              <a:t>Corridor complexes were redesigned, still 6,000 acres in size and 6 miles apart</a:t>
            </a:r>
          </a:p>
          <a:p>
            <a:pPr marL="285750" indent="-228600">
              <a:lnSpc>
                <a:spcPct val="90000"/>
              </a:lnSpc>
              <a:spcAft>
                <a:spcPts val="1800"/>
              </a:spcAft>
              <a:buFont typeface="Arial" panose="020B0604020202020204" pitchFamily="34" charset="0"/>
              <a:buChar char="•"/>
            </a:pPr>
            <a:r>
              <a:rPr lang="en-US" sz="2400" dirty="0"/>
              <a:t>Added 4 wetland complexes in iconic MN areas: Swan Lake, Heron Lake, Talcot Lake, and Agassiz NWR</a:t>
            </a:r>
          </a:p>
          <a:p>
            <a:pPr marL="285750" indent="-228600">
              <a:lnSpc>
                <a:spcPct val="90000"/>
              </a:lnSpc>
              <a:spcAft>
                <a:spcPts val="1800"/>
              </a:spcAft>
              <a:buFont typeface="Arial" panose="020B0604020202020204" pitchFamily="34" charset="0"/>
              <a:buChar char="•"/>
            </a:pPr>
            <a:r>
              <a:rPr lang="en-US" sz="2400" dirty="0">
                <a:solidFill>
                  <a:srgbClr val="C00000"/>
                </a:solidFill>
              </a:rPr>
              <a:t>Goal: </a:t>
            </a:r>
            <a:r>
              <a:rPr lang="en-US" sz="2400" dirty="0"/>
              <a:t>40% grassland, 20% wetland in SHC, 10% of each section in general corridors</a:t>
            </a:r>
          </a:p>
          <a:p>
            <a:pPr marL="285750" indent="-228600">
              <a:lnSpc>
                <a:spcPct val="90000"/>
              </a:lnSpc>
              <a:spcAft>
                <a:spcPts val="1800"/>
              </a:spcAft>
              <a:buFont typeface="Arial" panose="020B0604020202020204" pitchFamily="34" charset="0"/>
              <a:buChar char="•"/>
            </a:pPr>
            <a:r>
              <a:rPr lang="en-US" sz="2400" dirty="0">
                <a:solidFill>
                  <a:srgbClr val="C00000"/>
                </a:solidFill>
              </a:rPr>
              <a:t>Desired Outcome: </a:t>
            </a:r>
            <a:r>
              <a:rPr lang="en-US" sz="2400" dirty="0"/>
              <a:t>Dispersal of prairie species along corridors ensuring viability of populations in core areas</a:t>
            </a:r>
          </a:p>
        </p:txBody>
      </p:sp>
    </p:spTree>
    <p:extLst>
      <p:ext uri="{BB962C8B-B14F-4D97-AF65-F5344CB8AC3E}">
        <p14:creationId xmlns:p14="http://schemas.microsoft.com/office/powerpoint/2010/main" val="28949999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451CA-878C-4278-B002-41EDF89D955E}"/>
              </a:ext>
            </a:extLst>
          </p:cNvPr>
          <p:cNvSpPr>
            <a:spLocks noGrp="1"/>
          </p:cNvSpPr>
          <p:nvPr>
            <p:ph type="title"/>
          </p:nvPr>
        </p:nvSpPr>
        <p:spPr>
          <a:xfrm>
            <a:off x="1449272" y="120606"/>
            <a:ext cx="4911826" cy="875270"/>
          </a:xfrm>
        </p:spPr>
        <p:txBody>
          <a:bodyPr vert="horz" lIns="91440" tIns="45720" rIns="91440" bIns="45720" rtlCol="0" anchor="ctr">
            <a:normAutofit/>
          </a:bodyPr>
          <a:lstStyle/>
          <a:p>
            <a:r>
              <a:rPr lang="en-US" sz="4000" dirty="0">
                <a:solidFill>
                  <a:schemeClr val="accent6">
                    <a:lumMod val="75000"/>
                  </a:schemeClr>
                </a:solidFill>
              </a:rPr>
              <a:t>Agricultural Matrix</a:t>
            </a:r>
          </a:p>
        </p:txBody>
      </p:sp>
      <p:sp>
        <p:nvSpPr>
          <p:cNvPr id="6" name="TextBox 5">
            <a:extLst>
              <a:ext uri="{FF2B5EF4-FFF2-40B4-BE49-F238E27FC236}">
                <a16:creationId xmlns:a16="http://schemas.microsoft.com/office/drawing/2014/main" id="{81225748-314D-4DC0-A7D3-0E86DB246B0E}"/>
              </a:ext>
            </a:extLst>
          </p:cNvPr>
          <p:cNvSpPr txBox="1"/>
          <p:nvPr/>
        </p:nvSpPr>
        <p:spPr>
          <a:xfrm>
            <a:off x="482455" y="1040272"/>
            <a:ext cx="7084234" cy="2403959"/>
          </a:xfrm>
          <a:prstGeom prst="rect">
            <a:avLst/>
          </a:prstGeom>
        </p:spPr>
        <p:txBody>
          <a:bodyPr vert="horz" lIns="91440" tIns="45720" rIns="91440" bIns="45720" rtlCol="0">
            <a:normAutofit lnSpcReduction="10000"/>
          </a:bodyPr>
          <a:lstStyle/>
          <a:p>
            <a:pPr marL="285750" indent="-228600">
              <a:lnSpc>
                <a:spcPct val="90000"/>
              </a:lnSpc>
              <a:spcAft>
                <a:spcPts val="1800"/>
              </a:spcAft>
              <a:buFont typeface="Arial" panose="020B0604020202020204" pitchFamily="34" charset="0"/>
              <a:buChar char="•"/>
            </a:pPr>
            <a:r>
              <a:rPr lang="en-US" sz="2400" dirty="0"/>
              <a:t>20.8 Million Acres</a:t>
            </a:r>
          </a:p>
          <a:p>
            <a:pPr marL="285750" indent="-228600">
              <a:lnSpc>
                <a:spcPct val="90000"/>
              </a:lnSpc>
              <a:spcAft>
                <a:spcPts val="1800"/>
              </a:spcAft>
              <a:buFont typeface="Arial" panose="020B0604020202020204" pitchFamily="34" charset="0"/>
              <a:buChar char="•"/>
            </a:pPr>
            <a:r>
              <a:rPr lang="en-US" sz="2400" dirty="0"/>
              <a:t>53 Major Watersheds</a:t>
            </a:r>
          </a:p>
          <a:p>
            <a:pPr marL="285750" indent="-228600">
              <a:lnSpc>
                <a:spcPct val="90000"/>
              </a:lnSpc>
              <a:spcAft>
                <a:spcPts val="600"/>
              </a:spcAft>
              <a:buFont typeface="Arial" panose="020B0604020202020204" pitchFamily="34" charset="0"/>
              <a:buChar char="•"/>
            </a:pPr>
            <a:r>
              <a:rPr lang="en-US" sz="2400" dirty="0">
                <a:solidFill>
                  <a:srgbClr val="C00000"/>
                </a:solidFill>
              </a:rPr>
              <a:t>Goal: </a:t>
            </a:r>
            <a:r>
              <a:rPr lang="en-US" sz="2400" dirty="0"/>
              <a:t>Maintain at least 10% of each major watershed in grassland or wetland, protect 5% through conservation easement or fee purchase (recognizing the conservation role of private grazing lands)</a:t>
            </a:r>
          </a:p>
          <a:p>
            <a:pPr marL="285750" indent="-228600">
              <a:lnSpc>
                <a:spcPct val="90000"/>
              </a:lnSpc>
              <a:spcAft>
                <a:spcPts val="600"/>
              </a:spcAft>
              <a:buFont typeface="Arial" panose="020B0604020202020204" pitchFamily="34" charset="0"/>
              <a:buChar char="•"/>
            </a:pPr>
            <a:endParaRPr lang="en-US" sz="2000" dirty="0"/>
          </a:p>
          <a:p>
            <a:pPr marL="285750" indent="-228600">
              <a:lnSpc>
                <a:spcPct val="90000"/>
              </a:lnSpc>
              <a:spcAft>
                <a:spcPts val="600"/>
              </a:spcAft>
              <a:buFont typeface="Arial" panose="020B0604020202020204" pitchFamily="34" charset="0"/>
              <a:buChar char="•"/>
            </a:pPr>
            <a:endParaRPr lang="en-US" sz="2000" dirty="0"/>
          </a:p>
        </p:txBody>
      </p:sp>
      <p:grpSp>
        <p:nvGrpSpPr>
          <p:cNvPr id="116" name="Group 115">
            <a:extLst>
              <a:ext uri="{FF2B5EF4-FFF2-40B4-BE49-F238E27FC236}">
                <a16:creationId xmlns:a16="http://schemas.microsoft.com/office/drawing/2014/main" id="{19CE1998-81C3-435B-9D43-026121296DBC}"/>
              </a:ext>
            </a:extLst>
          </p:cNvPr>
          <p:cNvGrpSpPr>
            <a:grpSpLocks noChangeAspect="1"/>
          </p:cNvGrpSpPr>
          <p:nvPr/>
        </p:nvGrpSpPr>
        <p:grpSpPr>
          <a:xfrm>
            <a:off x="7967133" y="157467"/>
            <a:ext cx="4114800" cy="6611327"/>
            <a:chOff x="0" y="0"/>
            <a:chExt cx="3799205" cy="6104255"/>
          </a:xfrm>
        </p:grpSpPr>
        <p:pic>
          <p:nvPicPr>
            <p:cNvPr id="117" name="Content Placeholder 3">
              <a:extLst>
                <a:ext uri="{FF2B5EF4-FFF2-40B4-BE49-F238E27FC236}">
                  <a16:creationId xmlns:a16="http://schemas.microsoft.com/office/drawing/2014/main" id="{9A3D9DC5-03D2-46B7-AFD8-017F4D57D2DE}"/>
                </a:ext>
              </a:extLst>
            </p:cNvPr>
            <p:cNvPicPr>
              <a:picLocks noGrp="1" noChangeAspect="1"/>
            </p:cNvPicPr>
            <p:nvPr/>
          </p:nvPicPr>
          <p:blipFill rotWithShape="1">
            <a:blip r:embed="rId2" cstate="screen">
              <a:extLst>
                <a:ext uri="{28A0092B-C50C-407E-A947-70E740481C1C}">
                  <a14:useLocalDpi xmlns:a14="http://schemas.microsoft.com/office/drawing/2010/main"/>
                </a:ext>
              </a:extLst>
            </a:blip>
            <a:srcRect l="6296" t="5746" r="22456" b="5242"/>
            <a:stretch/>
          </p:blipFill>
          <p:spPr>
            <a:xfrm>
              <a:off x="0" y="0"/>
              <a:ext cx="3799205" cy="6104255"/>
            </a:xfrm>
            <a:prstGeom prst="rect">
              <a:avLst/>
            </a:prstGeom>
          </p:spPr>
        </p:pic>
        <p:pic>
          <p:nvPicPr>
            <p:cNvPr id="118" name="Picture 117">
              <a:extLst>
                <a:ext uri="{FF2B5EF4-FFF2-40B4-BE49-F238E27FC236}">
                  <a16:creationId xmlns:a16="http://schemas.microsoft.com/office/drawing/2014/main" id="{F547B930-8ACB-4ADD-8403-6B70D0C5381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941" t="655" b="44017"/>
            <a:stretch/>
          </p:blipFill>
          <p:spPr>
            <a:xfrm>
              <a:off x="1638300" y="927100"/>
              <a:ext cx="2077085" cy="1210945"/>
            </a:xfrm>
            <a:prstGeom prst="rect">
              <a:avLst/>
            </a:prstGeom>
          </p:spPr>
        </p:pic>
      </p:grpSp>
      <p:pic>
        <p:nvPicPr>
          <p:cNvPr id="14" name="Picture 13">
            <a:extLst>
              <a:ext uri="{FF2B5EF4-FFF2-40B4-BE49-F238E27FC236}">
                <a16:creationId xmlns:a16="http://schemas.microsoft.com/office/drawing/2014/main" id="{5657DC26-C18D-49D9-B181-6F592DB54561}"/>
              </a:ext>
            </a:extLst>
          </p:cNvPr>
          <p:cNvPicPr>
            <a:picLocks noChangeAspect="1"/>
          </p:cNvPicPr>
          <p:nvPr/>
        </p:nvPicPr>
        <p:blipFill>
          <a:blip r:embed="rId4"/>
          <a:stretch>
            <a:fillRect/>
          </a:stretch>
        </p:blipFill>
        <p:spPr>
          <a:xfrm>
            <a:off x="3905185" y="3533023"/>
            <a:ext cx="3608581" cy="2742523"/>
          </a:xfrm>
          <a:prstGeom prst="rect">
            <a:avLst/>
          </a:prstGeom>
        </p:spPr>
      </p:pic>
      <p:sp>
        <p:nvSpPr>
          <p:cNvPr id="3" name="TextBox 2">
            <a:extLst>
              <a:ext uri="{FF2B5EF4-FFF2-40B4-BE49-F238E27FC236}">
                <a16:creationId xmlns:a16="http://schemas.microsoft.com/office/drawing/2014/main" id="{85D4BAC6-8AC8-4C34-87E3-C185EFC6AE06}"/>
              </a:ext>
            </a:extLst>
          </p:cNvPr>
          <p:cNvSpPr txBox="1"/>
          <p:nvPr/>
        </p:nvSpPr>
        <p:spPr>
          <a:xfrm>
            <a:off x="482455" y="3444231"/>
            <a:ext cx="3240432" cy="3083921"/>
          </a:xfrm>
          <a:prstGeom prst="rect">
            <a:avLst/>
          </a:prstGeom>
          <a:noFill/>
        </p:spPr>
        <p:txBody>
          <a:bodyPr wrap="square" rtlCol="0">
            <a:spAutoFit/>
          </a:bodyPr>
          <a:lstStyle/>
          <a:p>
            <a:pPr marL="285750" lvl="0" indent="-228600">
              <a:lnSpc>
                <a:spcPct val="90000"/>
              </a:lnSpc>
              <a:spcAft>
                <a:spcPts val="600"/>
              </a:spcAft>
              <a:buFont typeface="Arial" panose="020B0604020202020204" pitchFamily="34" charset="0"/>
              <a:buChar char="•"/>
            </a:pPr>
            <a:r>
              <a:rPr lang="en-US" sz="2400" dirty="0">
                <a:solidFill>
                  <a:srgbClr val="C00000"/>
                </a:solidFill>
              </a:rPr>
              <a:t>Desired Outcome:      </a:t>
            </a:r>
            <a:r>
              <a:rPr lang="en-US" sz="2400" dirty="0">
                <a:solidFill>
                  <a:prstClr val="black"/>
                </a:solidFill>
              </a:rPr>
              <a:t>A more sustainable agricultural landscape with enhanced wildlife populations, a healthy grazing economy, improve water quality, and more water retention</a:t>
            </a:r>
          </a:p>
        </p:txBody>
      </p:sp>
    </p:spTree>
    <p:extLst>
      <p:ext uri="{BB962C8B-B14F-4D97-AF65-F5344CB8AC3E}">
        <p14:creationId xmlns:p14="http://schemas.microsoft.com/office/powerpoint/2010/main" val="27021914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80316-BA42-47C2-935B-E1C61A7D825C}"/>
              </a:ext>
            </a:extLst>
          </p:cNvPr>
          <p:cNvSpPr>
            <a:spLocks noGrp="1"/>
          </p:cNvSpPr>
          <p:nvPr>
            <p:ph type="title"/>
          </p:nvPr>
        </p:nvSpPr>
        <p:spPr>
          <a:xfrm>
            <a:off x="240491" y="269874"/>
            <a:ext cx="5769784" cy="1166088"/>
          </a:xfrm>
        </p:spPr>
        <p:txBody>
          <a:bodyPr vert="horz" lIns="91440" tIns="45720" rIns="91440" bIns="45720" rtlCol="0" anchor="ctr">
            <a:normAutofit fontScale="90000"/>
          </a:bodyPr>
          <a:lstStyle/>
          <a:p>
            <a:pPr algn="ctr"/>
            <a:r>
              <a:rPr lang="en-US" sz="4000" kern="1200" dirty="0">
                <a:solidFill>
                  <a:schemeClr val="accent6">
                    <a:lumMod val="75000"/>
                  </a:schemeClr>
                </a:solidFill>
                <a:latin typeface="+mj-lt"/>
                <a:ea typeface="+mj-ea"/>
                <a:cs typeface="+mj-cs"/>
              </a:rPr>
              <a:t>Conservation in an Agricultural Context</a:t>
            </a:r>
          </a:p>
        </p:txBody>
      </p:sp>
      <p:sp>
        <p:nvSpPr>
          <p:cNvPr id="10" name="TextBox 9">
            <a:extLst>
              <a:ext uri="{FF2B5EF4-FFF2-40B4-BE49-F238E27FC236}">
                <a16:creationId xmlns:a16="http://schemas.microsoft.com/office/drawing/2014/main" id="{1A6AC7A9-CAF9-4337-9579-46270463806C}"/>
              </a:ext>
            </a:extLst>
          </p:cNvPr>
          <p:cNvSpPr txBox="1"/>
          <p:nvPr/>
        </p:nvSpPr>
        <p:spPr>
          <a:xfrm>
            <a:off x="574153" y="1676108"/>
            <a:ext cx="6665135" cy="5069613"/>
          </a:xfrm>
          <a:prstGeom prst="rect">
            <a:avLst/>
          </a:prstGeom>
        </p:spPr>
        <p:txBody>
          <a:bodyPr vert="horz" lIns="91440" tIns="45720" rIns="91440" bIns="45720" rtlCol="0">
            <a:noAutofit/>
          </a:bodyPr>
          <a:lstStyle/>
          <a:p>
            <a:pPr indent="-228600">
              <a:lnSpc>
                <a:spcPct val="90000"/>
              </a:lnSpc>
              <a:spcAft>
                <a:spcPts val="1800"/>
              </a:spcAft>
              <a:buFont typeface="Arial" panose="020B0604020202020204" pitchFamily="34" charset="0"/>
              <a:buChar char="•"/>
            </a:pPr>
            <a:r>
              <a:rPr lang="en-US" sz="2400" dirty="0"/>
              <a:t>Maintain a robust grazing economy that utilizes both private and public lands</a:t>
            </a:r>
          </a:p>
          <a:p>
            <a:pPr indent="-228600">
              <a:lnSpc>
                <a:spcPct val="90000"/>
              </a:lnSpc>
              <a:spcAft>
                <a:spcPts val="1800"/>
              </a:spcAft>
              <a:buFont typeface="Arial" panose="020B0604020202020204" pitchFamily="34" charset="0"/>
              <a:buChar char="•"/>
            </a:pPr>
            <a:r>
              <a:rPr lang="en-US" sz="2400" dirty="0"/>
              <a:t>“Well-managed, private, working lands contribute to the viability of grassland and wetland systems and private income generated from grasslands can be the single largest driving force for grassland conservation.”</a:t>
            </a:r>
          </a:p>
          <a:p>
            <a:pPr indent="-228600">
              <a:lnSpc>
                <a:spcPct val="90000"/>
              </a:lnSpc>
              <a:spcAft>
                <a:spcPts val="600"/>
              </a:spcAft>
              <a:buFont typeface="Arial" panose="020B0604020202020204" pitchFamily="34" charset="0"/>
              <a:buChar char="•"/>
            </a:pPr>
            <a:r>
              <a:rPr lang="en-US" sz="2400" dirty="0">
                <a:solidFill>
                  <a:srgbClr val="C00000"/>
                </a:solidFill>
              </a:rPr>
              <a:t>Key Question:  </a:t>
            </a:r>
            <a:r>
              <a:rPr lang="en-US" sz="2400" dirty="0"/>
              <a:t>Under what conditions can grass-based economic uses provide a superior return on labor and investment to sustain rural families and communities?</a:t>
            </a:r>
          </a:p>
        </p:txBody>
      </p:sp>
      <p:pic>
        <p:nvPicPr>
          <p:cNvPr id="6" name="Picture 5">
            <a:extLst>
              <a:ext uri="{FF2B5EF4-FFF2-40B4-BE49-F238E27FC236}">
                <a16:creationId xmlns:a16="http://schemas.microsoft.com/office/drawing/2014/main" id="{53746803-E039-48C8-8C21-B63AB509CD4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
          <a:stretch/>
        </p:blipFill>
        <p:spPr bwMode="auto">
          <a:xfrm>
            <a:off x="7403945" y="3537288"/>
            <a:ext cx="4389120" cy="2739687"/>
          </a:xfrm>
          <a:prstGeom prst="rect">
            <a:avLst/>
          </a:prstGeom>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F006FEDA-BF2A-4B49-BD62-1BF834A39EC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391005" y="600074"/>
            <a:ext cx="4389120" cy="2746713"/>
          </a:xfrm>
          <a:prstGeom prst="rect">
            <a:avLst/>
          </a:prstGeom>
        </p:spPr>
      </p:pic>
    </p:spTree>
    <p:extLst>
      <p:ext uri="{BB962C8B-B14F-4D97-AF65-F5344CB8AC3E}">
        <p14:creationId xmlns:p14="http://schemas.microsoft.com/office/powerpoint/2010/main" val="37439259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BF3061A-61EF-4031-B86A-F43BB856634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829551" y="2330867"/>
            <a:ext cx="4042410" cy="1863093"/>
          </a:xfrm>
          <a:prstGeom prst="rect">
            <a:avLst/>
          </a:prstGeom>
        </p:spPr>
      </p:pic>
      <p:pic>
        <p:nvPicPr>
          <p:cNvPr id="13" name="Picture 12">
            <a:extLst>
              <a:ext uri="{FF2B5EF4-FFF2-40B4-BE49-F238E27FC236}">
                <a16:creationId xmlns:a16="http://schemas.microsoft.com/office/drawing/2014/main" id="{06E36F81-4C37-473C-B4EC-1996FF4309B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829551" y="306910"/>
            <a:ext cx="4042409" cy="1863092"/>
          </a:xfrm>
          <a:prstGeom prst="rect">
            <a:avLst/>
          </a:prstGeom>
        </p:spPr>
      </p:pic>
      <p:sp>
        <p:nvSpPr>
          <p:cNvPr id="2" name="Title 1">
            <a:extLst>
              <a:ext uri="{FF2B5EF4-FFF2-40B4-BE49-F238E27FC236}">
                <a16:creationId xmlns:a16="http://schemas.microsoft.com/office/drawing/2014/main" id="{8F6EC01D-0EB2-4408-BBE3-034FF978CFFF}"/>
              </a:ext>
            </a:extLst>
          </p:cNvPr>
          <p:cNvSpPr>
            <a:spLocks noGrp="1"/>
          </p:cNvSpPr>
          <p:nvPr>
            <p:ph type="title"/>
          </p:nvPr>
        </p:nvSpPr>
        <p:spPr>
          <a:xfrm>
            <a:off x="631016" y="306910"/>
            <a:ext cx="6204984" cy="1344975"/>
          </a:xfrm>
        </p:spPr>
        <p:txBody>
          <a:bodyPr>
            <a:normAutofit/>
          </a:bodyPr>
          <a:lstStyle/>
          <a:p>
            <a:pPr algn="ctr"/>
            <a:r>
              <a:rPr lang="en-US" sz="4000" dirty="0">
                <a:solidFill>
                  <a:schemeClr val="accent6">
                    <a:lumMod val="75000"/>
                  </a:schemeClr>
                </a:solidFill>
              </a:rPr>
              <a:t>Aquatic Habitat and Water Quality Conservation</a:t>
            </a:r>
          </a:p>
        </p:txBody>
      </p:sp>
      <p:sp>
        <p:nvSpPr>
          <p:cNvPr id="3" name="Content Placeholder 2">
            <a:extLst>
              <a:ext uri="{FF2B5EF4-FFF2-40B4-BE49-F238E27FC236}">
                <a16:creationId xmlns:a16="http://schemas.microsoft.com/office/drawing/2014/main" id="{2E1BC769-9B8B-4ED7-8D90-92314064E6CC}"/>
              </a:ext>
            </a:extLst>
          </p:cNvPr>
          <p:cNvSpPr>
            <a:spLocks noGrp="1"/>
          </p:cNvSpPr>
          <p:nvPr>
            <p:ph idx="1"/>
          </p:nvPr>
        </p:nvSpPr>
        <p:spPr>
          <a:xfrm>
            <a:off x="631016" y="1712845"/>
            <a:ext cx="6677025" cy="4762500"/>
          </a:xfrm>
        </p:spPr>
        <p:txBody>
          <a:bodyPr>
            <a:normAutofit fontScale="77500" lnSpcReduction="20000"/>
          </a:bodyPr>
          <a:lstStyle/>
          <a:p>
            <a:pPr marL="0" lvl="0" indent="0">
              <a:buNone/>
            </a:pPr>
            <a:r>
              <a:rPr lang="en-US" sz="2100" dirty="0">
                <a:solidFill>
                  <a:srgbClr val="C00000"/>
                </a:solidFill>
              </a:rPr>
              <a:t>In core areas: </a:t>
            </a:r>
            <a:r>
              <a:rPr lang="en-US" sz="2100" dirty="0"/>
              <a:t>Identify, protect, restore, and management the best examples of:</a:t>
            </a:r>
          </a:p>
          <a:p>
            <a:pPr lvl="1"/>
            <a:r>
              <a:rPr lang="en-US" sz="2100" dirty="0"/>
              <a:t>Headwater streams, stream orders 1-2</a:t>
            </a:r>
            <a:endParaRPr lang="en-US" sz="2100" dirty="0">
              <a:effectLst/>
            </a:endParaRPr>
          </a:p>
          <a:p>
            <a:pPr lvl="1"/>
            <a:r>
              <a:rPr lang="en-US" sz="2100" dirty="0"/>
              <a:t>Mid-order streams, stream orders 3-5</a:t>
            </a:r>
            <a:endParaRPr lang="en-US" sz="2100" dirty="0">
              <a:effectLst/>
            </a:endParaRPr>
          </a:p>
          <a:p>
            <a:pPr lvl="1"/>
            <a:r>
              <a:rPr lang="en-US" sz="2100" dirty="0"/>
              <a:t>Large, Shallow lakes (&gt;50 acres, &lt; 15 feet deep)</a:t>
            </a:r>
            <a:endParaRPr lang="en-US" sz="2100" dirty="0">
              <a:effectLst/>
            </a:endParaRPr>
          </a:p>
          <a:p>
            <a:pPr lvl="1"/>
            <a:r>
              <a:rPr lang="en-US" sz="2100" dirty="0"/>
              <a:t>Large, Deep lakes (&gt; 50 acres, &gt;15 feet deep)</a:t>
            </a:r>
            <a:endParaRPr lang="en-US" sz="2100" dirty="0">
              <a:effectLst/>
            </a:endParaRPr>
          </a:p>
          <a:p>
            <a:pPr lvl="1"/>
            <a:r>
              <a:rPr lang="en-US" sz="2100" dirty="0"/>
              <a:t>Small lakes (&lt;50 acres)</a:t>
            </a:r>
            <a:endParaRPr lang="en-US" sz="2100" dirty="0">
              <a:effectLst/>
            </a:endParaRPr>
          </a:p>
          <a:p>
            <a:pPr lvl="1"/>
            <a:r>
              <a:rPr lang="en-US" sz="2100" dirty="0"/>
              <a:t>Existing Permanent wetlands</a:t>
            </a:r>
            <a:endParaRPr lang="en-US" sz="2100" dirty="0">
              <a:effectLst/>
            </a:endParaRPr>
          </a:p>
          <a:p>
            <a:pPr lvl="1"/>
            <a:r>
              <a:rPr lang="en-US" sz="2100" dirty="0"/>
              <a:t>Existing Temporary and seasonal wetlands</a:t>
            </a:r>
            <a:endParaRPr lang="en-US" sz="2100" dirty="0">
              <a:effectLst/>
            </a:endParaRPr>
          </a:p>
          <a:p>
            <a:pPr lvl="1"/>
            <a:r>
              <a:rPr lang="en-US" sz="2100" dirty="0"/>
              <a:t>Fens and other special features</a:t>
            </a:r>
          </a:p>
          <a:p>
            <a:pPr marL="0" indent="0">
              <a:buNone/>
            </a:pPr>
            <a:r>
              <a:rPr lang="en-US" sz="2100" dirty="0">
                <a:solidFill>
                  <a:srgbClr val="C00000"/>
                </a:solidFill>
              </a:rPr>
              <a:t>In corridors, strategic habitat complexes, and the ag matrix: </a:t>
            </a:r>
            <a:r>
              <a:rPr lang="en-US" sz="2100" dirty="0"/>
              <a:t>undertake local projects to: create grassland/wetland complexes, increase stream buffers, expand perennial cover, and undertake more wetland restoration </a:t>
            </a:r>
          </a:p>
          <a:p>
            <a:endParaRPr lang="en-US" sz="1600" dirty="0"/>
          </a:p>
        </p:txBody>
      </p:sp>
      <p:pic>
        <p:nvPicPr>
          <p:cNvPr id="4" name="Picture 3">
            <a:extLst>
              <a:ext uri="{FF2B5EF4-FFF2-40B4-BE49-F238E27FC236}">
                <a16:creationId xmlns:a16="http://schemas.microsoft.com/office/drawing/2014/main" id="{CD8BFE9B-D365-487F-A9BB-7AA83DB725E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829551" y="4354825"/>
            <a:ext cx="4067548" cy="1863093"/>
          </a:xfrm>
          <a:prstGeom prst="rect">
            <a:avLst/>
          </a:prstGeom>
        </p:spPr>
      </p:pic>
    </p:spTree>
    <p:extLst>
      <p:ext uri="{BB962C8B-B14F-4D97-AF65-F5344CB8AC3E}">
        <p14:creationId xmlns:p14="http://schemas.microsoft.com/office/powerpoint/2010/main" val="25561329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9D9F6-7C63-4E81-A547-7471645B4C49}"/>
              </a:ext>
            </a:extLst>
          </p:cNvPr>
          <p:cNvSpPr>
            <a:spLocks noGrp="1"/>
          </p:cNvSpPr>
          <p:nvPr>
            <p:ph type="title"/>
          </p:nvPr>
        </p:nvSpPr>
        <p:spPr>
          <a:xfrm>
            <a:off x="647468" y="154096"/>
            <a:ext cx="4789715" cy="1325563"/>
          </a:xfrm>
        </p:spPr>
        <p:txBody>
          <a:bodyPr>
            <a:normAutofit/>
          </a:bodyPr>
          <a:lstStyle/>
          <a:p>
            <a:r>
              <a:rPr lang="en-US" sz="3600" dirty="0">
                <a:solidFill>
                  <a:schemeClr val="accent6">
                    <a:lumMod val="75000"/>
                  </a:schemeClr>
                </a:solidFill>
              </a:rPr>
              <a:t>Prairie Conservation in a Changing Climate</a:t>
            </a:r>
          </a:p>
        </p:txBody>
      </p:sp>
      <p:pic>
        <p:nvPicPr>
          <p:cNvPr id="4" name="Picture 3">
            <a:extLst>
              <a:ext uri="{FF2B5EF4-FFF2-40B4-BE49-F238E27FC236}">
                <a16:creationId xmlns:a16="http://schemas.microsoft.com/office/drawing/2014/main" id="{4C1E0A8C-83B4-4ACC-94EC-A04F62036E9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91925" y="3149545"/>
            <a:ext cx="5625098" cy="3554359"/>
          </a:xfrm>
          <a:prstGeom prst="rect">
            <a:avLst/>
          </a:prstGeom>
        </p:spPr>
      </p:pic>
      <p:pic>
        <p:nvPicPr>
          <p:cNvPr id="6" name="Picture 5">
            <a:extLst>
              <a:ext uri="{FF2B5EF4-FFF2-40B4-BE49-F238E27FC236}">
                <a16:creationId xmlns:a16="http://schemas.microsoft.com/office/drawing/2014/main" id="{7C7544FE-1B34-41E8-96D2-F8F132AF572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62372" y="101599"/>
            <a:ext cx="4193140" cy="6654801"/>
          </a:xfrm>
          <a:prstGeom prst="rect">
            <a:avLst/>
          </a:prstGeom>
        </p:spPr>
      </p:pic>
      <p:sp>
        <p:nvSpPr>
          <p:cNvPr id="8" name="TextBox 7">
            <a:extLst>
              <a:ext uri="{FF2B5EF4-FFF2-40B4-BE49-F238E27FC236}">
                <a16:creationId xmlns:a16="http://schemas.microsoft.com/office/drawing/2014/main" id="{9FEA3790-A8B1-4520-BC94-9EE46AD9001F}"/>
              </a:ext>
            </a:extLst>
          </p:cNvPr>
          <p:cNvSpPr txBox="1"/>
          <p:nvPr/>
        </p:nvSpPr>
        <p:spPr>
          <a:xfrm>
            <a:off x="573445" y="1383864"/>
            <a:ext cx="7114904" cy="1646605"/>
          </a:xfrm>
          <a:prstGeom prst="rect">
            <a:avLst/>
          </a:prstGeom>
          <a:noFill/>
        </p:spPr>
        <p:txBody>
          <a:bodyPr wrap="square" rtlCol="0">
            <a:spAutoFit/>
          </a:bodyPr>
          <a:lstStyle/>
          <a:p>
            <a:pPr marL="227013" indent="-227013">
              <a:spcAft>
                <a:spcPts val="600"/>
              </a:spcAft>
            </a:pPr>
            <a:r>
              <a:rPr lang="en-US" sz="1600" b="1" dirty="0"/>
              <a:t>Carbon Capture - </a:t>
            </a:r>
            <a:r>
              <a:rPr lang="en-US" sz="1600" dirty="0"/>
              <a:t>80% of prairie plant biomass is underground, roots reach &gt;10 ft, O</a:t>
            </a:r>
            <a:r>
              <a:rPr lang="en-US" sz="1100" dirty="0"/>
              <a:t>2 </a:t>
            </a:r>
            <a:r>
              <a:rPr lang="en-US" sz="1600" dirty="0"/>
              <a:t>and decomposition decrease with depth, carbon in deep roots retained longer</a:t>
            </a:r>
          </a:p>
          <a:p>
            <a:pPr marL="227013" indent="-227013"/>
            <a:r>
              <a:rPr lang="en-US" sz="1600" b="1" dirty="0"/>
              <a:t>Adaptation to Change - </a:t>
            </a:r>
            <a:r>
              <a:rPr lang="en-US" sz="1600" dirty="0"/>
              <a:t>Each prairie species will react differently to the changes but are most likely to survive when they have 1) pathways to move within and 2) places to go to with high climate-change resilience (i.e. natural vegetation and a high diversity of environmental conditions). </a:t>
            </a:r>
          </a:p>
        </p:txBody>
      </p:sp>
    </p:spTree>
    <p:extLst>
      <p:ext uri="{BB962C8B-B14F-4D97-AF65-F5344CB8AC3E}">
        <p14:creationId xmlns:p14="http://schemas.microsoft.com/office/powerpoint/2010/main" val="3458965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Agencies and NGOs working together</a:t>
            </a:r>
            <a:endParaRPr lang="en-US" dirty="0"/>
          </a:p>
        </p:txBody>
      </p:sp>
      <p:pic>
        <p:nvPicPr>
          <p:cNvPr id="7" name="Content Placeholder 6"/>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2412921" y="1711509"/>
            <a:ext cx="7017808" cy="4531955"/>
          </a:xfrm>
        </p:spPr>
      </p:pic>
      <p:sp>
        <p:nvSpPr>
          <p:cNvPr id="6" name="Slide Number Placeholder 5"/>
          <p:cNvSpPr>
            <a:spLocks noGrp="1"/>
          </p:cNvSpPr>
          <p:nvPr>
            <p:ph type="sldNum" sz="quarter" idx="12"/>
          </p:nvPr>
        </p:nvSpPr>
        <p:spPr/>
        <p:txBody>
          <a:bodyPr/>
          <a:lstStyle/>
          <a:p>
            <a:fld id="{48F63A3B-78C7-47BE-AE5E-E10140E04643}" type="slidenum">
              <a:rPr lang="en-US" smtClean="0"/>
              <a:t>3</a:t>
            </a:fld>
            <a:endParaRPr lang="en-US" dirty="0"/>
          </a:p>
        </p:txBody>
      </p:sp>
    </p:spTree>
    <p:extLst>
      <p:ext uri="{BB962C8B-B14F-4D97-AF65-F5344CB8AC3E}">
        <p14:creationId xmlns:p14="http://schemas.microsoft.com/office/powerpoint/2010/main" val="1223993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Partnership Landscape  </a:t>
            </a:r>
            <a:br>
              <a:rPr lang="en-US" dirty="0" smtClean="0"/>
            </a:br>
            <a:r>
              <a:rPr lang="en-US" sz="2400" dirty="0" err="1" smtClean="0"/>
              <a:t>Ras</a:t>
            </a:r>
            <a:r>
              <a:rPr lang="en-US" sz="2400" dirty="0" smtClean="0"/>
              <a:t>-Lynn WMA / Eagle Lake &amp; Barber Lake WPA / WIA </a:t>
            </a:r>
            <a:endParaRPr lang="en-US" sz="2400" dirty="0"/>
          </a:p>
        </p:txBody>
      </p:sp>
      <p:sp>
        <p:nvSpPr>
          <p:cNvPr id="6" name="Slide Number Placeholder 5"/>
          <p:cNvSpPr>
            <a:spLocks noGrp="1"/>
          </p:cNvSpPr>
          <p:nvPr>
            <p:ph type="sldNum" sz="quarter" idx="12"/>
          </p:nvPr>
        </p:nvSpPr>
        <p:spPr/>
        <p:txBody>
          <a:bodyPr/>
          <a:lstStyle/>
          <a:p>
            <a:fld id="{48F63A3B-78C7-47BE-AE5E-E10140E04643}" type="slidenum">
              <a:rPr lang="en-US" smtClean="0"/>
              <a:t>4</a:t>
            </a:fld>
            <a:endParaRPr lang="en-US" dirty="0"/>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55519" y="1607736"/>
            <a:ext cx="8695443" cy="5013986"/>
          </a:xfrm>
          <a:prstGeom prst="rect">
            <a:avLst/>
          </a:prstGeom>
        </p:spPr>
      </p:pic>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90601" y="2493744"/>
            <a:ext cx="357944" cy="463328"/>
          </a:xfrm>
          <a:prstGeom prst="rect">
            <a:avLst/>
          </a:prstGeom>
        </p:spPr>
      </p:pic>
      <p:pic>
        <p:nvPicPr>
          <p:cNvPr id="13" name="Picture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54664" y="4803829"/>
            <a:ext cx="385815" cy="502860"/>
          </a:xfrm>
          <a:prstGeom prst="rect">
            <a:avLst/>
          </a:prstGeom>
        </p:spPr>
      </p:pic>
      <p:pic>
        <p:nvPicPr>
          <p:cNvPr id="14" name="Picture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62598" y="2094524"/>
            <a:ext cx="434798" cy="566703"/>
          </a:xfrm>
          <a:prstGeom prst="rect">
            <a:avLst/>
          </a:prstGeom>
        </p:spPr>
      </p:pic>
      <p:pic>
        <p:nvPicPr>
          <p:cNvPr id="17" name="Picture 1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096576" y="1865801"/>
            <a:ext cx="696971" cy="212345"/>
          </a:xfrm>
          <a:prstGeom prst="rect">
            <a:avLst/>
          </a:prstGeom>
        </p:spPr>
      </p:pic>
      <p:pic>
        <p:nvPicPr>
          <p:cNvPr id="19" name="Picture 1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259849" y="1886223"/>
            <a:ext cx="696971" cy="212345"/>
          </a:xfrm>
          <a:prstGeom prst="rect">
            <a:avLst/>
          </a:prstGeom>
        </p:spPr>
      </p:pic>
      <p:pic>
        <p:nvPicPr>
          <p:cNvPr id="21" name="Picture 2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168911" y="2575754"/>
            <a:ext cx="623177" cy="299309"/>
          </a:xfrm>
          <a:prstGeom prst="rect">
            <a:avLst/>
          </a:prstGeom>
        </p:spPr>
      </p:pic>
      <p:pic>
        <p:nvPicPr>
          <p:cNvPr id="23" name="Picture 2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297767" y="5806694"/>
            <a:ext cx="379739" cy="470196"/>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865450" y="2907096"/>
            <a:ext cx="306098" cy="389579"/>
          </a:xfrm>
          <a:prstGeom prst="rect">
            <a:avLst/>
          </a:prstGeom>
        </p:spPr>
      </p:pic>
      <p:pic>
        <p:nvPicPr>
          <p:cNvPr id="25" name="Picture 24"/>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132795" y="5488291"/>
            <a:ext cx="434894" cy="553501"/>
          </a:xfrm>
          <a:prstGeom prst="rect">
            <a:avLst/>
          </a:prstGeom>
        </p:spPr>
      </p:pic>
      <p:pic>
        <p:nvPicPr>
          <p:cNvPr id="26" name="Picture 25"/>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349522" y="5432099"/>
            <a:ext cx="347978" cy="665884"/>
          </a:xfrm>
          <a:prstGeom prst="rect">
            <a:avLst/>
          </a:prstGeom>
        </p:spPr>
      </p:pic>
      <p:cxnSp>
        <p:nvCxnSpPr>
          <p:cNvPr id="30" name="Straight Arrow Connector 29"/>
          <p:cNvCxnSpPr/>
          <p:nvPr/>
        </p:nvCxnSpPr>
        <p:spPr>
          <a:xfrm flipH="1" flipV="1">
            <a:off x="5791699" y="4076352"/>
            <a:ext cx="642561" cy="168869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8740867" y="5765041"/>
            <a:ext cx="343816"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flipV="1">
            <a:off x="6000107" y="4129279"/>
            <a:ext cx="2255373" cy="1635762"/>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4469572" y="2139594"/>
            <a:ext cx="0" cy="287722"/>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4469572" y="3025833"/>
            <a:ext cx="348486" cy="325615"/>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5508894" y="2139594"/>
            <a:ext cx="72402" cy="378508"/>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5269902" y="2885035"/>
            <a:ext cx="148934" cy="21685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5370893" y="3187605"/>
            <a:ext cx="420806" cy="10907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52" name="Picture 51"/>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135076" y="4679065"/>
            <a:ext cx="429736" cy="651687"/>
          </a:xfrm>
          <a:prstGeom prst="rect">
            <a:avLst/>
          </a:prstGeom>
        </p:spPr>
      </p:pic>
      <p:pic>
        <p:nvPicPr>
          <p:cNvPr id="27" name="Picture 2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96758" y="4809783"/>
            <a:ext cx="357944" cy="463328"/>
          </a:xfrm>
          <a:prstGeom prst="rect">
            <a:avLst/>
          </a:prstGeom>
        </p:spPr>
      </p:pic>
      <p:cxnSp>
        <p:nvCxnSpPr>
          <p:cNvPr id="28" name="Straight Arrow Connector 27"/>
          <p:cNvCxnSpPr/>
          <p:nvPr/>
        </p:nvCxnSpPr>
        <p:spPr>
          <a:xfrm>
            <a:off x="3039593" y="5120640"/>
            <a:ext cx="355705" cy="4169"/>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4886401" y="3111857"/>
            <a:ext cx="484492" cy="480315"/>
          </a:xfrm>
          <a:prstGeom prst="rect">
            <a:avLst/>
          </a:prstGeom>
        </p:spPr>
      </p:pic>
    </p:spTree>
    <p:extLst>
      <p:ext uri="{BB962C8B-B14F-4D97-AF65-F5344CB8AC3E}">
        <p14:creationId xmlns:p14="http://schemas.microsoft.com/office/powerpoint/2010/main" val="4091271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Remaining Prairie and Grassland Programs</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5</a:t>
            </a:fld>
            <a:endParaRPr lang="en-US" dirty="0"/>
          </a:p>
        </p:txBody>
      </p:sp>
      <p:pic>
        <p:nvPicPr>
          <p:cNvPr id="7" name="Content Placeholder 3"/>
          <p:cNvPicPr>
            <a:picLocks noGrp="1" noChangeAspect="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61557" y="1345442"/>
            <a:ext cx="4808959" cy="5193470"/>
          </a:xfrm>
          <a:prstGeom prst="rect">
            <a:avLst/>
          </a:prstGeom>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48389" y="1527483"/>
            <a:ext cx="3661124" cy="2200570"/>
          </a:xfrm>
          <a:prstGeom prst="rect">
            <a:avLst/>
          </a:prstGeom>
        </p:spPr>
      </p:pic>
      <p:sp>
        <p:nvSpPr>
          <p:cNvPr id="9" name="TextBox 8"/>
          <p:cNvSpPr txBox="1"/>
          <p:nvPr/>
        </p:nvSpPr>
        <p:spPr>
          <a:xfrm>
            <a:off x="5202381" y="3942177"/>
            <a:ext cx="6151419" cy="2031325"/>
          </a:xfrm>
          <a:prstGeom prst="rect">
            <a:avLst/>
          </a:prstGeom>
          <a:noFill/>
        </p:spPr>
        <p:txBody>
          <a:bodyPr wrap="square" rtlCol="0">
            <a:spAutoFit/>
          </a:bodyPr>
          <a:lstStyle/>
          <a:p>
            <a:r>
              <a:rPr lang="en-US" dirty="0" smtClean="0"/>
              <a:t>Only 1.4% remaining </a:t>
            </a:r>
          </a:p>
          <a:p>
            <a:r>
              <a:rPr lang="en-US" dirty="0" smtClean="0"/>
              <a:t>Conservation programs, like Soil Bank and CRP, temporary</a:t>
            </a:r>
          </a:p>
          <a:p>
            <a:r>
              <a:rPr lang="en-US" dirty="0"/>
              <a:t>	</a:t>
            </a:r>
            <a:r>
              <a:rPr lang="en-US" dirty="0" smtClean="0"/>
              <a:t>Ups and downs of program support and funding</a:t>
            </a:r>
          </a:p>
          <a:p>
            <a:r>
              <a:rPr lang="en-US" dirty="0" smtClean="0"/>
              <a:t>2019 State of the Birds Report (1970 to present)</a:t>
            </a:r>
          </a:p>
          <a:p>
            <a:r>
              <a:rPr lang="en-US" dirty="0"/>
              <a:t>	</a:t>
            </a:r>
            <a:r>
              <a:rPr lang="en-US" dirty="0" smtClean="0"/>
              <a:t>forest birds – down 22%</a:t>
            </a:r>
          </a:p>
          <a:p>
            <a:r>
              <a:rPr lang="en-US" dirty="0"/>
              <a:t>	</a:t>
            </a:r>
            <a:r>
              <a:rPr lang="en-US" dirty="0" smtClean="0"/>
              <a:t>shorebirds – down 37%</a:t>
            </a:r>
          </a:p>
          <a:p>
            <a:r>
              <a:rPr lang="en-US" dirty="0"/>
              <a:t>	</a:t>
            </a:r>
            <a:r>
              <a:rPr lang="en-US" dirty="0" smtClean="0"/>
              <a:t>grassland birds – down 53%</a:t>
            </a:r>
            <a:r>
              <a:rPr lang="en-US" dirty="0"/>
              <a:t>	</a:t>
            </a:r>
          </a:p>
        </p:txBody>
      </p:sp>
    </p:spTree>
    <p:extLst>
      <p:ext uri="{BB962C8B-B14F-4D97-AF65-F5344CB8AC3E}">
        <p14:creationId xmlns:p14="http://schemas.microsoft.com/office/powerpoint/2010/main" val="828014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Only 1.4 % left and still losing 200 acres per year</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6</a:t>
            </a:fld>
            <a:endParaRPr lang="en-US" dirty="0"/>
          </a:p>
        </p:txBody>
      </p:sp>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54030" y="1647419"/>
            <a:ext cx="6024381" cy="3300592"/>
          </a:xfrm>
          <a:prstGeom prst="rect">
            <a:avLst/>
          </a:prstGeom>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33309" y="2661458"/>
            <a:ext cx="5043108" cy="3782330"/>
          </a:xfrm>
          <a:prstGeom prst="rect">
            <a:avLst/>
          </a:prstGeom>
        </p:spPr>
      </p:pic>
    </p:spTree>
    <p:extLst>
      <p:ext uri="{BB962C8B-B14F-4D97-AF65-F5344CB8AC3E}">
        <p14:creationId xmlns:p14="http://schemas.microsoft.com/office/powerpoint/2010/main" val="2989592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Much of the emphasis on grasslands is Restoration</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7</a:t>
            </a:fld>
            <a:endParaRPr lang="en-US" dirty="0"/>
          </a:p>
        </p:txBody>
      </p:sp>
      <p:sp>
        <p:nvSpPr>
          <p:cNvPr id="7" name="Rectangle 6"/>
          <p:cNvSpPr/>
          <p:nvPr/>
        </p:nvSpPr>
        <p:spPr>
          <a:xfrm>
            <a:off x="410095" y="1803844"/>
            <a:ext cx="7620000" cy="4247317"/>
          </a:xfrm>
          <a:prstGeom prst="rect">
            <a:avLst/>
          </a:prstGeom>
        </p:spPr>
        <p:txBody>
          <a:bodyPr wrap="square">
            <a:spAutoFit/>
          </a:bodyPr>
          <a:lstStyle/>
          <a:p>
            <a:r>
              <a:rPr lang="en-US" dirty="0" smtClean="0"/>
              <a:t>HISTORY</a:t>
            </a:r>
          </a:p>
          <a:p>
            <a:r>
              <a:rPr lang="en-US" dirty="0" smtClean="0"/>
              <a:t>	Brome </a:t>
            </a:r>
            <a:r>
              <a:rPr lang="en-US" dirty="0"/>
              <a:t>or brome/</a:t>
            </a:r>
            <a:r>
              <a:rPr lang="en-US" dirty="0" err="1"/>
              <a:t>sweetclover</a:t>
            </a:r>
            <a:r>
              <a:rPr lang="en-US" dirty="0"/>
              <a:t> </a:t>
            </a:r>
          </a:p>
          <a:p>
            <a:r>
              <a:rPr lang="en-US" dirty="0" smtClean="0"/>
              <a:t>	Native </a:t>
            </a:r>
            <a:r>
              <a:rPr lang="en-US" dirty="0"/>
              <a:t>grasses (early CRP days) – seed origin?  </a:t>
            </a:r>
          </a:p>
          <a:p>
            <a:r>
              <a:rPr lang="en-US" dirty="0" smtClean="0"/>
              <a:t>	Add </a:t>
            </a:r>
            <a:r>
              <a:rPr lang="en-US" dirty="0"/>
              <a:t>a few forbs</a:t>
            </a:r>
          </a:p>
          <a:p>
            <a:r>
              <a:rPr lang="en-US" dirty="0" smtClean="0"/>
              <a:t>	40-80 </a:t>
            </a:r>
            <a:r>
              <a:rPr lang="en-US" dirty="0"/>
              <a:t>forbs/grasses in seed mix </a:t>
            </a:r>
          </a:p>
          <a:p>
            <a:r>
              <a:rPr lang="en-US" dirty="0" smtClean="0"/>
              <a:t>	Local ecotype</a:t>
            </a:r>
          </a:p>
          <a:p>
            <a:endParaRPr lang="en-US" dirty="0"/>
          </a:p>
          <a:p>
            <a:r>
              <a:rPr lang="en-US" dirty="0" smtClean="0"/>
              <a:t>WHAT / WHY RESTORING</a:t>
            </a:r>
          </a:p>
          <a:p>
            <a:r>
              <a:rPr lang="en-US" i="1" dirty="0"/>
              <a:t>Game species models </a:t>
            </a:r>
            <a:r>
              <a:rPr lang="en-US" dirty="0"/>
              <a:t>– older, quick and cheap</a:t>
            </a:r>
          </a:p>
          <a:p>
            <a:r>
              <a:rPr lang="en-US" dirty="0" smtClean="0"/>
              <a:t>	Dense </a:t>
            </a:r>
            <a:r>
              <a:rPr lang="en-US" dirty="0"/>
              <a:t>nesting cover (DNC) – </a:t>
            </a:r>
            <a:r>
              <a:rPr lang="en-US" sz="1400" dirty="0"/>
              <a:t>will raise mallards</a:t>
            </a:r>
          </a:p>
          <a:p>
            <a:r>
              <a:rPr lang="en-US" dirty="0" smtClean="0"/>
              <a:t>	Add </a:t>
            </a:r>
            <a:r>
              <a:rPr lang="en-US" dirty="0"/>
              <a:t>some forbs – </a:t>
            </a:r>
            <a:r>
              <a:rPr lang="en-US" sz="1400" dirty="0"/>
              <a:t>will raise pheasants</a:t>
            </a:r>
          </a:p>
          <a:p>
            <a:endParaRPr lang="en-US" dirty="0"/>
          </a:p>
          <a:p>
            <a:r>
              <a:rPr lang="en-US" i="1" dirty="0"/>
              <a:t>Ecosystem models </a:t>
            </a:r>
            <a:r>
              <a:rPr lang="en-US" dirty="0"/>
              <a:t>– newer, </a:t>
            </a:r>
            <a:r>
              <a:rPr lang="en-US" dirty="0" smtClean="0"/>
              <a:t>hard and expensive</a:t>
            </a:r>
            <a:r>
              <a:rPr lang="en-US" dirty="0"/>
              <a:t>	</a:t>
            </a:r>
            <a:endParaRPr lang="en-US" dirty="0" smtClean="0"/>
          </a:p>
          <a:p>
            <a:r>
              <a:rPr lang="en-US" dirty="0"/>
              <a:t>	</a:t>
            </a:r>
            <a:r>
              <a:rPr lang="en-US" dirty="0" smtClean="0"/>
              <a:t>Try </a:t>
            </a:r>
            <a:r>
              <a:rPr lang="en-US" dirty="0"/>
              <a:t>to recreate the full diversity </a:t>
            </a:r>
            <a:r>
              <a:rPr lang="en-US" dirty="0" smtClean="0"/>
              <a:t>and function of native prairie</a:t>
            </a:r>
          </a:p>
          <a:p>
            <a:r>
              <a:rPr lang="en-US" dirty="0"/>
              <a:t>	</a:t>
            </a:r>
            <a:r>
              <a:rPr lang="en-US" dirty="0" smtClean="0"/>
              <a:t>(which will create better game bird habitat!)</a:t>
            </a:r>
            <a:endParaRPr lang="en-US" dirty="0"/>
          </a:p>
        </p:txBody>
      </p:sp>
      <p:pic>
        <p:nvPicPr>
          <p:cNvPr id="1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435746" y="3839451"/>
            <a:ext cx="3264006" cy="2506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435746" y="1562359"/>
            <a:ext cx="3264006" cy="2170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8771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Tall, dense, thick (old) vs open and diverse (new)</a:t>
            </a:r>
            <a:endParaRPr lang="en-US" dirty="0"/>
          </a:p>
        </p:txBody>
      </p:sp>
      <p:pic>
        <p:nvPicPr>
          <p:cNvPr id="7" name="Content Placeholder 6"/>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6112626" y="2701791"/>
            <a:ext cx="5969925" cy="3581955"/>
          </a:xfrm>
        </p:spPr>
      </p:pic>
      <p:sp>
        <p:nvSpPr>
          <p:cNvPr id="6" name="Slide Number Placeholder 5"/>
          <p:cNvSpPr>
            <a:spLocks noGrp="1"/>
          </p:cNvSpPr>
          <p:nvPr>
            <p:ph type="sldNum" sz="quarter" idx="12"/>
          </p:nvPr>
        </p:nvSpPr>
        <p:spPr/>
        <p:txBody>
          <a:bodyPr/>
          <a:lstStyle/>
          <a:p>
            <a:fld id="{48F63A3B-78C7-47BE-AE5E-E10140E04643}" type="slidenum">
              <a:rPr lang="en-US" smtClean="0"/>
              <a:t>8</a:t>
            </a:fld>
            <a:endParaRPr lang="en-US" dirty="0"/>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2702" y="2701791"/>
            <a:ext cx="5969924" cy="3581955"/>
          </a:xfrm>
          <a:prstGeom prst="rect">
            <a:avLst/>
          </a:prstGeom>
        </p:spPr>
      </p:pic>
      <p:sp>
        <p:nvSpPr>
          <p:cNvPr id="9" name="Down Arrow 8"/>
          <p:cNvSpPr/>
          <p:nvPr/>
        </p:nvSpPr>
        <p:spPr>
          <a:xfrm>
            <a:off x="3582786" y="3059083"/>
            <a:ext cx="58189" cy="573579"/>
          </a:xfrm>
          <a:prstGeom prst="downArrow">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15884" y="1471353"/>
            <a:ext cx="4032386" cy="923330"/>
          </a:xfrm>
          <a:prstGeom prst="rect">
            <a:avLst/>
          </a:prstGeom>
          <a:noFill/>
        </p:spPr>
        <p:txBody>
          <a:bodyPr wrap="none" rtlCol="0">
            <a:spAutoFit/>
          </a:bodyPr>
          <a:lstStyle/>
          <a:p>
            <a:r>
              <a:rPr lang="en-US" dirty="0" smtClean="0"/>
              <a:t>Field Assistant at 15 feet</a:t>
            </a:r>
          </a:p>
          <a:p>
            <a:r>
              <a:rPr lang="en-US" dirty="0"/>
              <a:t>	</a:t>
            </a:r>
            <a:r>
              <a:rPr lang="en-US" dirty="0" smtClean="0"/>
              <a:t>~2-3 plant species at my feet</a:t>
            </a:r>
          </a:p>
          <a:p>
            <a:r>
              <a:rPr lang="en-US" dirty="0"/>
              <a:t>	</a:t>
            </a:r>
            <a:r>
              <a:rPr lang="en-US" dirty="0" smtClean="0"/>
              <a:t>~14-15 plant species at my feet</a:t>
            </a:r>
            <a:endParaRPr lang="en-US" dirty="0"/>
          </a:p>
        </p:txBody>
      </p:sp>
    </p:spTree>
    <p:extLst>
      <p:ext uri="{BB962C8B-B14F-4D97-AF65-F5344CB8AC3E}">
        <p14:creationId xmlns:p14="http://schemas.microsoft.com/office/powerpoint/2010/main" val="1152600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26673" y="3428686"/>
            <a:ext cx="4152213" cy="3110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How we restore</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9</a:t>
            </a:fld>
            <a:endParaRPr lang="en-US" dirty="0"/>
          </a:p>
        </p:txBody>
      </p:sp>
      <p:pic>
        <p:nvPicPr>
          <p:cNvPr id="9"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39985" y="2705320"/>
            <a:ext cx="4039986" cy="3027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1088" y="1566476"/>
            <a:ext cx="4144711" cy="3110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6376689"/>
      </p:ext>
    </p:extLst>
  </p:cSld>
  <p:clrMapOvr>
    <a:masterClrMapping/>
  </p:clrMapOvr>
</p:sld>
</file>

<file path=ppt/theme/theme1.xml><?xml version="1.0" encoding="utf-8"?>
<a:theme xmlns:a="http://schemas.openxmlformats.org/drawingml/2006/main" name="Minnesota">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NDNR.potx" id="{BAA52D55-447B-4384-8C88-DC7EDE1E81B6}" vid="{3493EB00-0A65-482C-B097-E77566378C8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DFDE64AAE0974A8908DD3553DDBF03" ma:contentTypeVersion="0" ma:contentTypeDescription="Create a new document." ma:contentTypeScope="" ma:versionID="46a287b4c15f326c72e9d063441dc05c">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D73A0F7-7423-48D4-A966-8AC17BB444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67F4349A-22F7-4A2D-8CA5-43DDCD679590}">
  <ds:schemaRefs>
    <ds:schemaRef ds:uri="http://schemas.microsoft.com/sharepoint/v3/contenttype/forms"/>
  </ds:schemaRefs>
</ds:datastoreItem>
</file>

<file path=customXml/itemProps3.xml><?xml version="1.0" encoding="utf-8"?>
<ds:datastoreItem xmlns:ds="http://schemas.openxmlformats.org/officeDocument/2006/customXml" ds:itemID="{9678B604-9059-4F1C-B8E2-C96A71A964D2}">
  <ds:schemaRefs>
    <ds:schemaRef ds:uri="http://schemas.microsoft.com/office/2006/documentManagement/types"/>
    <ds:schemaRef ds:uri="http://schemas.microsoft.com/office/2006/metadata/properties"/>
    <ds:schemaRef ds:uri="http://schemas.microsoft.com/office/infopath/2007/PartnerControls"/>
    <ds:schemaRef ds:uri="http://purl.org/dc/terms/"/>
    <ds:schemaRef ds:uri="http://purl.org/dc/elements/1.1/"/>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MNDNR</Template>
  <TotalTime>350</TotalTime>
  <Words>923</Words>
  <Application>Microsoft Office PowerPoint</Application>
  <PresentationFormat>Widescreen</PresentationFormat>
  <Paragraphs>146</Paragraphs>
  <Slides>25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Times New Roman</vt:lpstr>
      <vt:lpstr>Whitney Office</vt:lpstr>
      <vt:lpstr>Minnesota</vt:lpstr>
      <vt:lpstr>Prairie:  History, Restoration, Enhancement</vt:lpstr>
      <vt:lpstr>The Partners, a partial list</vt:lpstr>
      <vt:lpstr>Agencies and NGOs working together</vt:lpstr>
      <vt:lpstr>Partnership Landscape   Ras-Lynn WMA / Eagle Lake &amp; Barber Lake WPA / WIA </vt:lpstr>
      <vt:lpstr>Remaining Prairie and Grassland Programs</vt:lpstr>
      <vt:lpstr>Only 1.4 % left and still losing 200 acres per year</vt:lpstr>
      <vt:lpstr>Much of the emphasis on grasslands is Restoration</vt:lpstr>
      <vt:lpstr>Tall, dense, thick (old) vs open and diverse (new)</vt:lpstr>
      <vt:lpstr>How we restore</vt:lpstr>
      <vt:lpstr>Seed Harvest</vt:lpstr>
      <vt:lpstr>Oh I get by with a little help from my friends…</vt:lpstr>
      <vt:lpstr>Making progress, but still things to learn</vt:lpstr>
      <vt:lpstr>Enhancements - Fire</vt:lpstr>
      <vt:lpstr>Conservation Grazing   </vt:lpstr>
      <vt:lpstr>Restoration and Enhancement isn’t always pretty, or easy</vt:lpstr>
      <vt:lpstr>The Final Product Is Beautiful</vt:lpstr>
      <vt:lpstr>Benefits Beyond Wildlife</vt:lpstr>
      <vt:lpstr>Benefits Beyond Wildlife 2</vt:lpstr>
      <vt:lpstr>PowerPoint Presentation</vt:lpstr>
      <vt:lpstr>Prairie Core Areas</vt:lpstr>
      <vt:lpstr>Corridors and Strategic Habitat Complexes</vt:lpstr>
      <vt:lpstr>Agricultural Matrix</vt:lpstr>
      <vt:lpstr>Conservation in an Agricultural Context</vt:lpstr>
      <vt:lpstr>Aquatic Habitat and Water Quality Conservation</vt:lpstr>
      <vt:lpstr>Prairie Conservation in a Changing Climate</vt:lpstr>
    </vt:vector>
  </TitlesOfParts>
  <Company>MNDNR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with Image</dc:title>
  <dc:subject/>
  <dc:creator>Hoch, Greg (DNR)</dc:creator>
  <cp:keywords/>
  <dc:description/>
  <cp:lastModifiedBy>Kasey Gerkovich</cp:lastModifiedBy>
  <cp:revision>31</cp:revision>
  <cp:lastPrinted>2017-03-14T16:27:36Z</cp:lastPrinted>
  <dcterms:created xsi:type="dcterms:W3CDTF">2019-10-25T15:35:45Z</dcterms:created>
  <dcterms:modified xsi:type="dcterms:W3CDTF">2019-11-21T19:08:37Z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version">
    <vt:lpwstr>1.3</vt:lpwstr>
  </property>
</Properties>
</file>